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4"/>
    <p:sldMasterId id="2147483684" r:id="rId5"/>
  </p:sldMasterIdLst>
  <p:sldIdLst>
    <p:sldId id="258" r:id="rId6"/>
    <p:sldId id="259" r:id="rId7"/>
    <p:sldId id="263" r:id="rId8"/>
    <p:sldId id="264" r:id="rId9"/>
    <p:sldId id="265" r:id="rId10"/>
    <p:sldId id="261" r:id="rId11"/>
    <p:sldId id="266" r:id="rId12"/>
    <p:sldId id="267" r:id="rId13"/>
    <p:sldId id="268" r:id="rId14"/>
    <p:sldId id="269" r:id="rId15"/>
    <p:sldId id="270" r:id="rId16"/>
    <p:sldId id="271" r:id="rId17"/>
    <p:sldId id="272" r:id="rId18"/>
    <p:sldId id="273" r:id="rId19"/>
    <p:sldId id="274" r:id="rId20"/>
    <p:sldId id="285" r:id="rId21"/>
    <p:sldId id="276" r:id="rId22"/>
    <p:sldId id="277" r:id="rId23"/>
    <p:sldId id="278" r:id="rId24"/>
    <p:sldId id="283" r:id="rId25"/>
    <p:sldId id="280" r:id="rId26"/>
    <p:sldId id="281" r:id="rId27"/>
    <p:sldId id="282" r:id="rId28"/>
    <p:sldId id="286" r:id="rId29"/>
    <p:sldId id="28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429" autoAdjust="0"/>
    <p:restoredTop sz="95226" autoAdjust="0"/>
  </p:normalViewPr>
  <p:slideViewPr>
    <p:cSldViewPr snapToGrid="0">
      <p:cViewPr varScale="1">
        <p:scale>
          <a:sx n="78" d="100"/>
          <a:sy n="78"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8"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D8BD707-D9CF-40AE-B4C6-C98DA3205C09}" type="datetimeFigureOut">
              <a:rPr lang="en-US" smtClean="0"/>
              <a:pPr/>
              <a:t>2/29/2024</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945348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004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4225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52BE759-8400-4992-98BF-2871C794D640}" type="slidenum">
              <a:rPr lang="he-IL" smtClean="0"/>
              <a:t>‹#›</a:t>
            </a:fld>
            <a:endParaRPr lang="he-IL"/>
          </a:p>
        </p:txBody>
      </p:sp>
    </p:spTree>
    <p:extLst>
      <p:ext uri="{BB962C8B-B14F-4D97-AF65-F5344CB8AC3E}">
        <p14:creationId xmlns:p14="http://schemas.microsoft.com/office/powerpoint/2010/main" val="1301351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52BE759-8400-4992-98BF-2871C794D640}" type="slidenum">
              <a:rPr lang="he-IL" smtClean="0"/>
              <a:t>‹#›</a:t>
            </a:fld>
            <a:endParaRPr lang="he-IL"/>
          </a:p>
        </p:txBody>
      </p:sp>
    </p:spTree>
    <p:extLst>
      <p:ext uri="{BB962C8B-B14F-4D97-AF65-F5344CB8AC3E}">
        <p14:creationId xmlns:p14="http://schemas.microsoft.com/office/powerpoint/2010/main" val="3865040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52BE759-8400-4992-98BF-2871C794D640}" type="slidenum">
              <a:rPr lang="he-IL" smtClean="0"/>
              <a:t>‹#›</a:t>
            </a:fld>
            <a:endParaRPr lang="he-IL"/>
          </a:p>
        </p:txBody>
      </p:sp>
    </p:spTree>
    <p:extLst>
      <p:ext uri="{BB962C8B-B14F-4D97-AF65-F5344CB8AC3E}">
        <p14:creationId xmlns:p14="http://schemas.microsoft.com/office/powerpoint/2010/main" val="4107121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52BE759-8400-4992-98BF-2871C794D640}" type="slidenum">
              <a:rPr lang="he-IL" smtClean="0"/>
              <a:t>‹#›</a:t>
            </a:fld>
            <a:endParaRPr lang="he-IL"/>
          </a:p>
        </p:txBody>
      </p:sp>
    </p:spTree>
    <p:extLst>
      <p:ext uri="{BB962C8B-B14F-4D97-AF65-F5344CB8AC3E}">
        <p14:creationId xmlns:p14="http://schemas.microsoft.com/office/powerpoint/2010/main" val="234252564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52BE759-8400-4992-98BF-2871C794D640}" type="slidenum">
              <a:rPr lang="he-IL" smtClean="0"/>
              <a:t>‹#›</a:t>
            </a:fld>
            <a:endParaRPr lang="he-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52088511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52BE759-8400-4992-98BF-2871C794D640}" type="slidenum">
              <a:rPr lang="he-IL" smtClean="0"/>
              <a:t>‹#›</a:t>
            </a:fld>
            <a:endParaRPr lang="he-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1606094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52BE759-8400-4992-98BF-2871C794D640}" type="slidenum">
              <a:rPr lang="he-IL" smtClean="0"/>
              <a:t>‹#›</a:t>
            </a:fld>
            <a:endParaRPr lang="he-IL"/>
          </a:p>
        </p:txBody>
      </p:sp>
    </p:spTree>
    <p:extLst>
      <p:ext uri="{BB962C8B-B14F-4D97-AF65-F5344CB8AC3E}">
        <p14:creationId xmlns:p14="http://schemas.microsoft.com/office/powerpoint/2010/main" val="28558188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52BE759-8400-4992-98BF-2871C794D640}" type="slidenum">
              <a:rPr lang="he-IL" smtClean="0"/>
              <a:t>‹#›</a:t>
            </a:fld>
            <a:endParaRPr lang="he-IL"/>
          </a:p>
        </p:txBody>
      </p:sp>
    </p:spTree>
    <p:extLst>
      <p:ext uri="{BB962C8B-B14F-4D97-AF65-F5344CB8AC3E}">
        <p14:creationId xmlns:p14="http://schemas.microsoft.com/office/powerpoint/2010/main" val="245725043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04403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52BE759-8400-4992-98BF-2871C794D640}" type="slidenum">
              <a:rPr lang="he-IL" smtClean="0"/>
              <a:t>‹#›</a:t>
            </a:fld>
            <a:endParaRPr lang="he-IL"/>
          </a:p>
        </p:txBody>
      </p:sp>
    </p:spTree>
    <p:extLst>
      <p:ext uri="{BB962C8B-B14F-4D97-AF65-F5344CB8AC3E}">
        <p14:creationId xmlns:p14="http://schemas.microsoft.com/office/powerpoint/2010/main" val="3515214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52BE759-8400-4992-98BF-2871C794D640}" type="slidenum">
              <a:rPr lang="he-IL" smtClean="0"/>
              <a:t>‹#›</a:t>
            </a:fld>
            <a:endParaRPr lang="he-IL"/>
          </a:p>
        </p:txBody>
      </p:sp>
    </p:spTree>
    <p:extLst>
      <p:ext uri="{BB962C8B-B14F-4D97-AF65-F5344CB8AC3E}">
        <p14:creationId xmlns:p14="http://schemas.microsoft.com/office/powerpoint/2010/main" val="1735922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2EC7495D-D711-4B78-A8B8-C5C0EEC93161}" type="datetimeFigureOut">
              <a:rPr lang="he-IL" smtClean="0"/>
              <a:t>כ'/אדר א/תשפ"ד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52BE759-8400-4992-98BF-2871C794D640}" type="slidenum">
              <a:rPr lang="he-IL" smtClean="0"/>
              <a:t>‹#›</a:t>
            </a:fld>
            <a:endParaRPr lang="he-IL"/>
          </a:p>
        </p:txBody>
      </p:sp>
    </p:spTree>
    <p:extLst>
      <p:ext uri="{BB962C8B-B14F-4D97-AF65-F5344CB8AC3E}">
        <p14:creationId xmlns:p14="http://schemas.microsoft.com/office/powerpoint/2010/main" val="2181415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435280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4670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0991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5754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3656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8" name="Date Placeholder 7"/>
          <p:cNvSpPr>
            <a:spLocks noGrp="1"/>
          </p:cNvSpPr>
          <p:nvPr>
            <p:ph type="dt" sz="half" idx="10"/>
          </p:nvPr>
        </p:nvSpPr>
        <p:spPr/>
        <p:txBody>
          <a:bodyPr/>
          <a:lstStyle/>
          <a:p>
            <a:fld id="{1D8BD707-D9CF-40AE-B4C6-C98DA3205C09}" type="datetimeFigureOut">
              <a:rPr lang="en-US" smtClean="0"/>
              <a:pPr/>
              <a:t>2/29/2024</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B6F15528-21DE-4FAA-801E-634DDDAF4B2B}" type="slidenum">
              <a:rPr lang="en-US" smtClean="0"/>
              <a:pPr/>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0977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B6F15528-21DE-4FAA-801E-634DDDAF4B2B}" type="slidenum">
              <a:rPr lang="en-US" smtClean="0"/>
              <a:pPr/>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852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D8BD707-D9CF-40AE-B4C6-C98DA3205C09}" type="datetimeFigureOut">
              <a:rPr lang="en-US" smtClean="0"/>
              <a:pPr/>
              <a:t>2/29/2024</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094182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1"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r" defTabSz="914400" rtl="1"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35000"/>
            <a:lum/>
            <a:extLst>
              <a:ext uri="{BEBA8EAE-BF5A-486C-A8C5-ECC9F3942E4B}">
                <a14:imgProps xmlns:a14="http://schemas.microsoft.com/office/drawing/2010/main">
                  <a14:imgLayer r:embed="rId14">
                    <a14:imgEffect>
                      <a14:artisticPencilGrayscale trans="11000" pencilSize="54"/>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2EC7495D-D711-4B78-A8B8-C5C0EEC93161}" type="datetimeFigureOut">
              <a:rPr lang="he-IL" smtClean="0"/>
              <a:t>כ'/אדר א/תשפ"ד</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he-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852BE759-8400-4992-98BF-2871C794D640}" type="slidenum">
              <a:rPr lang="he-IL" smtClean="0"/>
              <a:t>‹#›</a:t>
            </a:fld>
            <a:endParaRPr lang="he-IL"/>
          </a:p>
        </p:txBody>
      </p:sp>
    </p:spTree>
    <p:extLst>
      <p:ext uri="{BB962C8B-B14F-4D97-AF65-F5344CB8AC3E}">
        <p14:creationId xmlns:p14="http://schemas.microsoft.com/office/powerpoint/2010/main" val="320013987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hyperlink" Target="https://github.com/Jon400/FitNow.git"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hyperlink" Target="https://www.youtube.com/watch?v=x0jF1IreGeI&amp;t=1s" TargetMode="External"/><Relationship Id="rId2" Type="http://schemas.openxmlformats.org/officeDocument/2006/relationships/image" Target="../media/image4.jpe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2.jpe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1.jpe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0.jpeg"/><Relationship Id="rId5" Type="http://schemas.openxmlformats.org/officeDocument/2006/relationships/image" Target="../media/image56.png"/><Relationship Id="rId10" Type="http://schemas.openxmlformats.org/officeDocument/2006/relationships/image" Target="../media/image53.png"/><Relationship Id="rId4" Type="http://schemas.openxmlformats.org/officeDocument/2006/relationships/image" Target="../media/image55.pn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49.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hyperlink" Target="https://www.youtube.com/watch?v=x0jF1IreGeI&amp;ab_channel=%D7%99%D7%95%D7%A0%D7%AA%D7%9F%D7%91%D7%95%D7%A8%D7%99%D7%A6%D7%A7%D7%9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741614"/>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83416" r="-83416"/>
            </a:stretch>
          </a:blipFill>
        </p:spPr>
        <p:txBody>
          <a:bodyPr/>
          <a:lstStyle/>
          <a:p>
            <a:pPr algn="l" defTabSz="609630" rtl="0"/>
            <a:endParaRPr lang="he-IL" sz="1200" dirty="0">
              <a:solidFill>
                <a:srgbClr val="FFC200"/>
              </a:solidFill>
              <a:latin typeface="Calibri"/>
              <a:cs typeface="Arial" panose="020B0604020202020204" pitchFamily="34" charset="0"/>
            </a:endParaRPr>
          </a:p>
        </p:txBody>
      </p:sp>
      <p:sp>
        <p:nvSpPr>
          <p:cNvPr id="3" name="Freeform 3"/>
          <p:cNvSpPr/>
          <p:nvPr/>
        </p:nvSpPr>
        <p:spPr>
          <a:xfrm>
            <a:off x="8330696" y="5990287"/>
            <a:ext cx="4344741" cy="1944271"/>
          </a:xfrm>
          <a:custGeom>
            <a:avLst/>
            <a:gdLst/>
            <a:ahLst/>
            <a:cxnLst/>
            <a:rect l="l" t="t" r="r" b="b"/>
            <a:pathLst>
              <a:path w="6517111" h="2916407">
                <a:moveTo>
                  <a:pt x="0" y="0"/>
                </a:moveTo>
                <a:lnTo>
                  <a:pt x="6517111" y="0"/>
                </a:lnTo>
                <a:lnTo>
                  <a:pt x="6517111" y="2916407"/>
                </a:lnTo>
                <a:lnTo>
                  <a:pt x="0" y="29164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algn="l" defTabSz="609630" rtl="0"/>
            <a:endParaRPr lang="he-IL" sz="1200">
              <a:solidFill>
                <a:prstClr val="black"/>
              </a:solidFill>
              <a:latin typeface="Calibri"/>
              <a:cs typeface="Arial" panose="020B0604020202020204" pitchFamily="34" charset="0"/>
            </a:endParaRPr>
          </a:p>
        </p:txBody>
      </p:sp>
      <p:sp>
        <p:nvSpPr>
          <p:cNvPr id="4" name="Freeform 4"/>
          <p:cNvSpPr/>
          <p:nvPr/>
        </p:nvSpPr>
        <p:spPr>
          <a:xfrm>
            <a:off x="-1023311" y="-495389"/>
            <a:ext cx="4446833" cy="1061681"/>
          </a:xfrm>
          <a:custGeom>
            <a:avLst/>
            <a:gdLst/>
            <a:ahLst/>
            <a:cxnLst/>
            <a:rect l="l" t="t" r="r" b="b"/>
            <a:pathLst>
              <a:path w="6670249" h="1592522">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algn="l" defTabSz="609630" rtl="0"/>
            <a:endParaRPr lang="he-IL" sz="1200">
              <a:solidFill>
                <a:prstClr val="black"/>
              </a:solidFill>
              <a:latin typeface="Calibri"/>
              <a:cs typeface="Arial" panose="020B0604020202020204" pitchFamily="34" charset="0"/>
            </a:endParaRPr>
          </a:p>
        </p:txBody>
      </p:sp>
      <p:sp>
        <p:nvSpPr>
          <p:cNvPr id="5" name="Freeform 5"/>
          <p:cNvSpPr/>
          <p:nvPr/>
        </p:nvSpPr>
        <p:spPr>
          <a:xfrm>
            <a:off x="11506200" y="494400"/>
            <a:ext cx="1631318" cy="1959541"/>
          </a:xfrm>
          <a:custGeom>
            <a:avLst/>
            <a:gdLst/>
            <a:ahLst/>
            <a:cxnLst/>
            <a:rect l="l" t="t" r="r" b="b"/>
            <a:pathLst>
              <a:path w="2446977" h="2939311">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algn="l" defTabSz="609630" rtl="0"/>
            <a:endParaRPr lang="he-IL" sz="1200">
              <a:solidFill>
                <a:prstClr val="black"/>
              </a:solidFill>
              <a:latin typeface="Calibri"/>
              <a:cs typeface="Arial" panose="020B0604020202020204" pitchFamily="34" charset="0"/>
            </a:endParaRPr>
          </a:p>
        </p:txBody>
      </p:sp>
      <p:sp>
        <p:nvSpPr>
          <p:cNvPr id="7" name="Freeform 7"/>
          <p:cNvSpPr/>
          <p:nvPr/>
        </p:nvSpPr>
        <p:spPr>
          <a:xfrm>
            <a:off x="-1198034" y="5581747"/>
            <a:ext cx="4161781" cy="1180905"/>
          </a:xfrm>
          <a:custGeom>
            <a:avLst/>
            <a:gdLst/>
            <a:ahLst/>
            <a:cxnLst/>
            <a:rect l="l" t="t" r="r" b="b"/>
            <a:pathLst>
              <a:path w="6242672" h="1771358">
                <a:moveTo>
                  <a:pt x="0" y="0"/>
                </a:moveTo>
                <a:lnTo>
                  <a:pt x="6242672" y="0"/>
                </a:lnTo>
                <a:lnTo>
                  <a:pt x="6242672" y="1771358"/>
                </a:lnTo>
                <a:lnTo>
                  <a:pt x="0" y="17713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algn="l" defTabSz="609630" rtl="0"/>
            <a:endParaRPr lang="he-IL" sz="1200" dirty="0">
              <a:solidFill>
                <a:prstClr val="black"/>
              </a:solidFill>
              <a:latin typeface="Calibri"/>
              <a:cs typeface="Arial" panose="020B0604020202020204" pitchFamily="34" charset="0"/>
            </a:endParaRPr>
          </a:p>
        </p:txBody>
      </p:sp>
      <p:sp>
        <p:nvSpPr>
          <p:cNvPr id="8" name="Freeform 8"/>
          <p:cNvSpPr/>
          <p:nvPr/>
        </p:nvSpPr>
        <p:spPr>
          <a:xfrm>
            <a:off x="3187543" y="6172200"/>
            <a:ext cx="3831211" cy="1762357"/>
          </a:xfrm>
          <a:custGeom>
            <a:avLst/>
            <a:gdLst/>
            <a:ahLst/>
            <a:cxnLst/>
            <a:rect l="l" t="t" r="r" b="b"/>
            <a:pathLst>
              <a:path w="5746817" h="2643536">
                <a:moveTo>
                  <a:pt x="0" y="0"/>
                </a:moveTo>
                <a:lnTo>
                  <a:pt x="5746817" y="0"/>
                </a:lnTo>
                <a:lnTo>
                  <a:pt x="5746817" y="2643536"/>
                </a:lnTo>
                <a:lnTo>
                  <a:pt x="0" y="264353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pPr algn="l" defTabSz="609630" rtl="0"/>
            <a:endParaRPr lang="he-IL" sz="1200">
              <a:solidFill>
                <a:prstClr val="black"/>
              </a:solidFill>
              <a:latin typeface="Calibri"/>
              <a:cs typeface="Arial" panose="020B0604020202020204" pitchFamily="34" charset="0"/>
            </a:endParaRPr>
          </a:p>
        </p:txBody>
      </p:sp>
      <p:sp>
        <p:nvSpPr>
          <p:cNvPr id="9" name="Freeform 9"/>
          <p:cNvSpPr/>
          <p:nvPr/>
        </p:nvSpPr>
        <p:spPr>
          <a:xfrm rot="-10800000">
            <a:off x="8771429" y="-1878759"/>
            <a:ext cx="2577446" cy="2564559"/>
          </a:xfrm>
          <a:custGeom>
            <a:avLst/>
            <a:gdLst/>
            <a:ahLst/>
            <a:cxnLst/>
            <a:rect l="l" t="t" r="r" b="b"/>
            <a:pathLst>
              <a:path w="3866169" h="3846838">
                <a:moveTo>
                  <a:pt x="0" y="0"/>
                </a:moveTo>
                <a:lnTo>
                  <a:pt x="3866169" y="0"/>
                </a:lnTo>
                <a:lnTo>
                  <a:pt x="3866169" y="3846838"/>
                </a:lnTo>
                <a:lnTo>
                  <a:pt x="0" y="3846838"/>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pPr algn="l" defTabSz="609630" rtl="0"/>
            <a:endParaRPr lang="he-IL" sz="1200">
              <a:solidFill>
                <a:prstClr val="black"/>
              </a:solidFill>
              <a:latin typeface="Calibri"/>
              <a:cs typeface="Arial" panose="020B0604020202020204" pitchFamily="34" charset="0"/>
            </a:endParaRPr>
          </a:p>
        </p:txBody>
      </p:sp>
      <p:sp>
        <p:nvSpPr>
          <p:cNvPr id="10" name="TextBox 10"/>
          <p:cNvSpPr txBox="1"/>
          <p:nvPr/>
        </p:nvSpPr>
        <p:spPr>
          <a:xfrm>
            <a:off x="4363601" y="252478"/>
            <a:ext cx="6349178" cy="862416"/>
          </a:xfrm>
          <a:prstGeom prst="rect">
            <a:avLst/>
          </a:prstGeom>
        </p:spPr>
        <p:txBody>
          <a:bodyPr wrap="square" lIns="0" tIns="0" rIns="0" bIns="0" rtlCol="0" anchor="t">
            <a:spAutoFit/>
          </a:bodyPr>
          <a:lstStyle/>
          <a:p>
            <a:pPr algn="l" defTabSz="609630" rtl="0">
              <a:lnSpc>
                <a:spcPts val="6418"/>
              </a:lnSpc>
            </a:pPr>
            <a:r>
              <a:rPr lang="en-US" sz="6418" spc="-365" dirty="0">
                <a:solidFill>
                  <a:srgbClr val="FFFFFF"/>
                </a:solidFill>
                <a:latin typeface="TT Milks Casual 700 One" panose="02000506030000020003" charset="0"/>
              </a:rPr>
              <a:t>FIT</a:t>
            </a:r>
            <a:r>
              <a:rPr lang="en-US" sz="6418" spc="-365" dirty="0">
                <a:solidFill>
                  <a:srgbClr val="FFC200"/>
                </a:solidFill>
                <a:latin typeface="TT Milks Casual 700 One" panose="02000506030000020003" charset="0"/>
              </a:rPr>
              <a:t>NOW</a:t>
            </a:r>
          </a:p>
        </p:txBody>
      </p:sp>
      <p:sp>
        <p:nvSpPr>
          <p:cNvPr id="12" name="Freeform 12"/>
          <p:cNvSpPr/>
          <p:nvPr/>
        </p:nvSpPr>
        <p:spPr>
          <a:xfrm>
            <a:off x="-2068404" y="1041400"/>
            <a:ext cx="3831211" cy="1762357"/>
          </a:xfrm>
          <a:custGeom>
            <a:avLst/>
            <a:gdLst/>
            <a:ahLst/>
            <a:cxnLst/>
            <a:rect l="l" t="t" r="r" b="b"/>
            <a:pathLst>
              <a:path w="5746817" h="2643536">
                <a:moveTo>
                  <a:pt x="0" y="0"/>
                </a:moveTo>
                <a:lnTo>
                  <a:pt x="5746817" y="0"/>
                </a:lnTo>
                <a:lnTo>
                  <a:pt x="5746817" y="2643536"/>
                </a:lnTo>
                <a:lnTo>
                  <a:pt x="0" y="264353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pPr algn="l" defTabSz="609630" rtl="0"/>
            <a:endParaRPr lang="he-IL" sz="1200">
              <a:solidFill>
                <a:prstClr val="black"/>
              </a:solidFill>
              <a:latin typeface="Calibri"/>
              <a:cs typeface="Arial" panose="020B0604020202020204" pitchFamily="34" charset="0"/>
            </a:endParaRPr>
          </a:p>
        </p:txBody>
      </p:sp>
      <p:sp>
        <p:nvSpPr>
          <p:cNvPr id="13" name="Freeform 13"/>
          <p:cNvSpPr/>
          <p:nvPr/>
        </p:nvSpPr>
        <p:spPr>
          <a:xfrm>
            <a:off x="4151034" y="1009939"/>
            <a:ext cx="3211429" cy="1656028"/>
          </a:xfrm>
          <a:custGeom>
            <a:avLst/>
            <a:gdLst/>
            <a:ahLst/>
            <a:cxnLst/>
            <a:rect l="l" t="t" r="r" b="b"/>
            <a:pathLst>
              <a:path w="3434000" h="1791924">
                <a:moveTo>
                  <a:pt x="0" y="0"/>
                </a:moveTo>
                <a:lnTo>
                  <a:pt x="3434001" y="0"/>
                </a:lnTo>
                <a:lnTo>
                  <a:pt x="3434001" y="1791923"/>
                </a:lnTo>
                <a:lnTo>
                  <a:pt x="0" y="179192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algn="l" defTabSz="609630" rtl="0"/>
            <a:endParaRPr lang="he-IL" sz="1200">
              <a:solidFill>
                <a:prstClr val="black"/>
              </a:solidFill>
              <a:latin typeface="Calibri"/>
              <a:cs typeface="Arial" panose="020B0604020202020204" pitchFamily="34" charset="0"/>
            </a:endParaRPr>
          </a:p>
        </p:txBody>
      </p:sp>
      <p:sp>
        <p:nvSpPr>
          <p:cNvPr id="11" name="כותרת משנה 2">
            <a:extLst>
              <a:ext uri="{FF2B5EF4-FFF2-40B4-BE49-F238E27FC236}">
                <a16:creationId xmlns:a16="http://schemas.microsoft.com/office/drawing/2014/main" id="{A308290B-3965-5D70-AC1C-8E39E0215E87}"/>
              </a:ext>
            </a:extLst>
          </p:cNvPr>
          <p:cNvSpPr txBox="1">
            <a:spLocks/>
          </p:cNvSpPr>
          <p:nvPr/>
        </p:nvSpPr>
        <p:spPr>
          <a:xfrm>
            <a:off x="611097" y="2777054"/>
            <a:ext cx="10163175" cy="4043361"/>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he-IL"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מגישים:</a:t>
            </a:r>
          </a:p>
          <a:p>
            <a:r>
              <a:rPr lang="he-IL"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אילן מאיר </a:t>
            </a:r>
            <a:r>
              <a:rPr lang="he-IL" dirty="0" err="1">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סופיר</a:t>
            </a:r>
            <a:r>
              <a:rPr lang="he-IL"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 342615648</a:t>
            </a:r>
          </a:p>
          <a:p>
            <a:r>
              <a:rPr lang="he-IL"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יונתן </a:t>
            </a:r>
            <a:r>
              <a:rPr lang="he-IL" dirty="0" err="1">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בוריצקי</a:t>
            </a:r>
            <a:r>
              <a:rPr lang="he-IL"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 207254194</a:t>
            </a:r>
          </a:p>
          <a:p>
            <a:r>
              <a:rPr lang="he-IL"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אוראל דיין : 209452093</a:t>
            </a:r>
          </a:p>
          <a:p>
            <a:r>
              <a:rPr lang="he-IL"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אביחי מזין : 211780267</a:t>
            </a:r>
          </a:p>
          <a:p>
            <a:r>
              <a:rPr lang="he-IL"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סרטון של האפליקציה: </a:t>
            </a:r>
            <a:r>
              <a:rPr lang="en-US" dirty="0">
                <a:solidFill>
                  <a:srgbClr val="FFC000"/>
                </a:solidFill>
                <a:latin typeface="Calibri" panose="020F0502020204030204" pitchFamily="34" charset="0"/>
                <a:ea typeface="Calibri" panose="020F0502020204030204" pitchFamily="34" charset="0"/>
                <a:cs typeface="Calibri" panose="020F0502020204030204" pitchFamily="34" charset="0"/>
                <a:hlinkClick r:id="rId17" tooltip="video">
                  <a:extLst>
                    <a:ext uri="{A12FA001-AC4F-418D-AE19-62706E023703}">
                      <ahyp:hlinkClr xmlns:ahyp="http://schemas.microsoft.com/office/drawing/2018/hyperlinkcolor" val="tx"/>
                    </a:ext>
                  </a:extLst>
                </a:hlinkClick>
              </a:rPr>
              <a:t>video</a:t>
            </a:r>
            <a:endParaRPr lang="he-IL" dirty="0">
              <a:solidFill>
                <a:srgbClr val="FFC000"/>
              </a:solidFill>
              <a:latin typeface="Calibri" panose="020F0502020204030204" pitchFamily="34" charset="0"/>
              <a:ea typeface="Calibri" panose="020F0502020204030204" pitchFamily="34" charset="0"/>
              <a:cs typeface="Calibri" panose="020F0502020204030204" pitchFamily="34" charset="0"/>
            </a:endParaRPr>
          </a:p>
          <a:p>
            <a:r>
              <a:rPr lang="en-US" dirty="0" err="1">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Github</a:t>
            </a:r>
            <a:r>
              <a:rPr lang="en-US"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US" dirty="0">
                <a:solidFill>
                  <a:srgbClr val="FFC000"/>
                </a:solidFill>
                <a:latin typeface="Calibri" panose="020F0502020204030204" pitchFamily="34" charset="0"/>
                <a:ea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link</a:t>
            </a:r>
            <a:endParaRPr lang="he-IL" dirty="0">
              <a:solidFill>
                <a:srgbClr val="FFC0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A9F25BEA-3C5A-DF1E-A2DA-76896471B047}"/>
              </a:ext>
            </a:extLst>
          </p:cNvPr>
          <p:cNvPicPr>
            <a:picLocks noChangeAspect="1"/>
          </p:cNvPicPr>
          <p:nvPr/>
        </p:nvPicPr>
        <p:blipFill>
          <a:blip r:embed="rId2"/>
          <a:stretch>
            <a:fillRect/>
          </a:stretch>
        </p:blipFill>
        <p:spPr>
          <a:xfrm>
            <a:off x="4823928" y="916756"/>
            <a:ext cx="6830778" cy="5414916"/>
          </a:xfrm>
          <a:prstGeom prst="rect">
            <a:avLst/>
          </a:prstGeom>
        </p:spPr>
      </p:pic>
      <p:sp>
        <p:nvSpPr>
          <p:cNvPr id="8" name="מלבן 7">
            <a:extLst>
              <a:ext uri="{FF2B5EF4-FFF2-40B4-BE49-F238E27FC236}">
                <a16:creationId xmlns:a16="http://schemas.microsoft.com/office/drawing/2014/main" id="{83C98571-7BC3-1B53-26B1-40E808BDE767}"/>
              </a:ext>
            </a:extLst>
          </p:cNvPr>
          <p:cNvSpPr/>
          <p:nvPr/>
        </p:nvSpPr>
        <p:spPr>
          <a:xfrm>
            <a:off x="537295" y="1864473"/>
            <a:ext cx="3808521" cy="312905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a:extLst>
              <a:ext uri="{FF2B5EF4-FFF2-40B4-BE49-F238E27FC236}">
                <a16:creationId xmlns:a16="http://schemas.microsoft.com/office/drawing/2014/main" id="{D5D66ADE-6F1D-7D85-4D0D-0171930CEC67}"/>
              </a:ext>
            </a:extLst>
          </p:cNvPr>
          <p:cNvSpPr/>
          <p:nvPr/>
        </p:nvSpPr>
        <p:spPr>
          <a:xfrm>
            <a:off x="537295" y="2551837"/>
            <a:ext cx="3808522" cy="1569660"/>
          </a:xfrm>
          <a:prstGeom prst="rect">
            <a:avLst/>
          </a:prstGeom>
          <a:noFill/>
        </p:spPr>
        <p:txBody>
          <a:bodyPr wrap="squar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Sequence Diagram 2</a:t>
            </a:r>
            <a:endParaRPr lang="he-IL"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65624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0309EBD3-2630-198A-B7A8-AEA98CCA2856}"/>
              </a:ext>
            </a:extLst>
          </p:cNvPr>
          <p:cNvPicPr>
            <a:picLocks noChangeAspect="1"/>
          </p:cNvPicPr>
          <p:nvPr/>
        </p:nvPicPr>
        <p:blipFill>
          <a:blip r:embed="rId2"/>
          <a:stretch>
            <a:fillRect/>
          </a:stretch>
        </p:blipFill>
        <p:spPr>
          <a:xfrm>
            <a:off x="4721290" y="651942"/>
            <a:ext cx="6615403" cy="5440947"/>
          </a:xfrm>
          <a:prstGeom prst="rect">
            <a:avLst/>
          </a:prstGeom>
        </p:spPr>
      </p:pic>
      <p:sp>
        <p:nvSpPr>
          <p:cNvPr id="7" name="מלבן 6">
            <a:extLst>
              <a:ext uri="{FF2B5EF4-FFF2-40B4-BE49-F238E27FC236}">
                <a16:creationId xmlns:a16="http://schemas.microsoft.com/office/drawing/2014/main" id="{4EE01324-F558-0624-763C-D3BD6FBA8B3C}"/>
              </a:ext>
            </a:extLst>
          </p:cNvPr>
          <p:cNvSpPr/>
          <p:nvPr/>
        </p:nvSpPr>
        <p:spPr>
          <a:xfrm>
            <a:off x="486608" y="2100690"/>
            <a:ext cx="3891280" cy="245264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מלבן 1">
            <a:extLst>
              <a:ext uri="{FF2B5EF4-FFF2-40B4-BE49-F238E27FC236}">
                <a16:creationId xmlns:a16="http://schemas.microsoft.com/office/drawing/2014/main" id="{C05C3CB1-2591-2172-8F31-26CF4CBE397A}"/>
              </a:ext>
            </a:extLst>
          </p:cNvPr>
          <p:cNvSpPr/>
          <p:nvPr/>
        </p:nvSpPr>
        <p:spPr>
          <a:xfrm>
            <a:off x="406247" y="2459429"/>
            <a:ext cx="4074467" cy="1569660"/>
          </a:xfrm>
          <a:prstGeom prst="rect">
            <a:avLst/>
          </a:prstGeom>
          <a:noFill/>
        </p:spPr>
        <p:txBody>
          <a:bodyPr wrap="squar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Sequence Diagram 3</a:t>
            </a:r>
            <a:endParaRPr lang="he-IL"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8084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מציין מיקום תוכן 8">
            <a:extLst>
              <a:ext uri="{FF2B5EF4-FFF2-40B4-BE49-F238E27FC236}">
                <a16:creationId xmlns:a16="http://schemas.microsoft.com/office/drawing/2014/main" id="{0B8749F9-DDDE-1338-8A60-17496168D064}"/>
              </a:ext>
            </a:extLst>
          </p:cNvPr>
          <p:cNvPicPr>
            <a:picLocks noGrp="1" noChangeAspect="1"/>
          </p:cNvPicPr>
          <p:nvPr>
            <p:ph idx="1"/>
          </p:nvPr>
        </p:nvPicPr>
        <p:blipFill>
          <a:blip r:embed="rId2"/>
          <a:stretch>
            <a:fillRect/>
          </a:stretch>
        </p:blipFill>
        <p:spPr>
          <a:xfrm>
            <a:off x="4236098" y="1557932"/>
            <a:ext cx="7549578" cy="4456682"/>
          </a:xfrm>
        </p:spPr>
      </p:pic>
      <p:sp>
        <p:nvSpPr>
          <p:cNvPr id="10" name="מלבן 9">
            <a:extLst>
              <a:ext uri="{FF2B5EF4-FFF2-40B4-BE49-F238E27FC236}">
                <a16:creationId xmlns:a16="http://schemas.microsoft.com/office/drawing/2014/main" id="{F706FEEA-8167-4218-7E43-4019259842B1}"/>
              </a:ext>
            </a:extLst>
          </p:cNvPr>
          <p:cNvSpPr/>
          <p:nvPr/>
        </p:nvSpPr>
        <p:spPr>
          <a:xfrm>
            <a:off x="484635" y="1890764"/>
            <a:ext cx="3526484" cy="36576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a:extLst>
              <a:ext uri="{FF2B5EF4-FFF2-40B4-BE49-F238E27FC236}">
                <a16:creationId xmlns:a16="http://schemas.microsoft.com/office/drawing/2014/main" id="{B65BD904-EE6B-5E15-81AC-AABF6B0C101A}"/>
              </a:ext>
            </a:extLst>
          </p:cNvPr>
          <p:cNvSpPr/>
          <p:nvPr/>
        </p:nvSpPr>
        <p:spPr>
          <a:xfrm>
            <a:off x="648041" y="2344322"/>
            <a:ext cx="3199672" cy="2308324"/>
          </a:xfrm>
          <a:prstGeom prst="rect">
            <a:avLst/>
          </a:prstGeom>
          <a:noFill/>
        </p:spPr>
        <p:txBody>
          <a:bodyPr wrap="squar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State Machine Diagram</a:t>
            </a:r>
            <a:endParaRPr lang="he-IL"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9822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מציין מיקום תוכן 5">
            <a:extLst>
              <a:ext uri="{FF2B5EF4-FFF2-40B4-BE49-F238E27FC236}">
                <a16:creationId xmlns:a16="http://schemas.microsoft.com/office/drawing/2014/main" id="{DC88438F-295E-3104-3B17-133DB2394089}"/>
              </a:ext>
            </a:extLst>
          </p:cNvPr>
          <p:cNvPicPr>
            <a:picLocks noGrp="1" noChangeAspect="1"/>
          </p:cNvPicPr>
          <p:nvPr>
            <p:ph idx="1"/>
          </p:nvPr>
        </p:nvPicPr>
        <p:blipFill>
          <a:blip r:embed="rId2"/>
          <a:stretch>
            <a:fillRect/>
          </a:stretch>
        </p:blipFill>
        <p:spPr>
          <a:xfrm>
            <a:off x="3968318" y="1614197"/>
            <a:ext cx="7944790" cy="4826350"/>
          </a:xfrm>
        </p:spPr>
      </p:pic>
      <p:sp>
        <p:nvSpPr>
          <p:cNvPr id="7" name="מלבן 6">
            <a:extLst>
              <a:ext uri="{FF2B5EF4-FFF2-40B4-BE49-F238E27FC236}">
                <a16:creationId xmlns:a16="http://schemas.microsoft.com/office/drawing/2014/main" id="{A1B6648F-D265-A366-A582-F48BC766A182}"/>
              </a:ext>
            </a:extLst>
          </p:cNvPr>
          <p:cNvSpPr/>
          <p:nvPr/>
        </p:nvSpPr>
        <p:spPr>
          <a:xfrm>
            <a:off x="523781" y="2126735"/>
            <a:ext cx="2805343" cy="340014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a:extLst>
              <a:ext uri="{FF2B5EF4-FFF2-40B4-BE49-F238E27FC236}">
                <a16:creationId xmlns:a16="http://schemas.microsoft.com/office/drawing/2014/main" id="{3EFB2A6A-BA50-229A-A90D-E3C8A44F8AEA}"/>
              </a:ext>
            </a:extLst>
          </p:cNvPr>
          <p:cNvSpPr/>
          <p:nvPr/>
        </p:nvSpPr>
        <p:spPr>
          <a:xfrm>
            <a:off x="169944" y="3041979"/>
            <a:ext cx="3513019" cy="1569660"/>
          </a:xfrm>
          <a:prstGeom prst="rect">
            <a:avLst/>
          </a:prstGeom>
          <a:noFill/>
        </p:spPr>
        <p:txBody>
          <a:bodyPr wrap="squar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Use-case Diagram</a:t>
            </a:r>
            <a:endParaRPr lang="he-IL"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2355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3E55E60E-D97E-D5DF-0F6B-F8BED3C47B70}"/>
              </a:ext>
            </a:extLst>
          </p:cNvPr>
          <p:cNvPicPr>
            <a:picLocks noGrp="1" noChangeAspect="1"/>
          </p:cNvPicPr>
          <p:nvPr>
            <p:ph idx="1"/>
          </p:nvPr>
        </p:nvPicPr>
        <p:blipFill>
          <a:blip r:embed="rId2"/>
          <a:stretch>
            <a:fillRect/>
          </a:stretch>
        </p:blipFill>
        <p:spPr>
          <a:xfrm>
            <a:off x="3577701" y="1436914"/>
            <a:ext cx="8219997" cy="5055327"/>
          </a:xfrm>
        </p:spPr>
      </p:pic>
      <p:sp>
        <p:nvSpPr>
          <p:cNvPr id="6" name="מלבן 5">
            <a:extLst>
              <a:ext uri="{FF2B5EF4-FFF2-40B4-BE49-F238E27FC236}">
                <a16:creationId xmlns:a16="http://schemas.microsoft.com/office/drawing/2014/main" id="{96737380-63C8-9905-4680-5368FA65E38C}"/>
              </a:ext>
            </a:extLst>
          </p:cNvPr>
          <p:cNvSpPr/>
          <p:nvPr/>
        </p:nvSpPr>
        <p:spPr>
          <a:xfrm>
            <a:off x="504824" y="2126602"/>
            <a:ext cx="2800350" cy="34671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a:extLst>
              <a:ext uri="{FF2B5EF4-FFF2-40B4-BE49-F238E27FC236}">
                <a16:creationId xmlns:a16="http://schemas.microsoft.com/office/drawing/2014/main" id="{8C256A5A-6FA7-560A-5121-BEEC85BDED74}"/>
              </a:ext>
            </a:extLst>
          </p:cNvPr>
          <p:cNvSpPr/>
          <p:nvPr/>
        </p:nvSpPr>
        <p:spPr>
          <a:xfrm>
            <a:off x="186128" y="2985996"/>
            <a:ext cx="3437743" cy="1569660"/>
          </a:xfrm>
          <a:prstGeom prst="rect">
            <a:avLst/>
          </a:prstGeom>
          <a:noFill/>
        </p:spPr>
        <p:txBody>
          <a:bodyPr wrap="squar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Class Diagram</a:t>
            </a:r>
            <a:endParaRPr lang="he-IL"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9000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196B713C-03C3-472F-D599-C3A1430233D5}"/>
              </a:ext>
            </a:extLst>
          </p:cNvPr>
          <p:cNvPicPr>
            <a:picLocks noGrp="1" noChangeAspect="1"/>
          </p:cNvPicPr>
          <p:nvPr>
            <p:ph idx="1"/>
          </p:nvPr>
        </p:nvPicPr>
        <p:blipFill>
          <a:blip r:embed="rId2"/>
          <a:stretch>
            <a:fillRect/>
          </a:stretch>
        </p:blipFill>
        <p:spPr>
          <a:xfrm>
            <a:off x="3817398" y="1838325"/>
            <a:ext cx="7543329" cy="4492733"/>
          </a:xfrm>
        </p:spPr>
      </p:pic>
      <p:sp>
        <p:nvSpPr>
          <p:cNvPr id="6" name="מלבן 5">
            <a:extLst>
              <a:ext uri="{FF2B5EF4-FFF2-40B4-BE49-F238E27FC236}">
                <a16:creationId xmlns:a16="http://schemas.microsoft.com/office/drawing/2014/main" id="{99BDD952-BC69-0E39-85ED-B661EBE985DB}"/>
              </a:ext>
            </a:extLst>
          </p:cNvPr>
          <p:cNvSpPr/>
          <p:nvPr/>
        </p:nvSpPr>
        <p:spPr>
          <a:xfrm>
            <a:off x="304800" y="2583402"/>
            <a:ext cx="3038475" cy="27432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a:extLst>
              <a:ext uri="{FF2B5EF4-FFF2-40B4-BE49-F238E27FC236}">
                <a16:creationId xmlns:a16="http://schemas.microsoft.com/office/drawing/2014/main" id="{D7C171A6-A90D-8DDB-446B-2CB1DF6F36DA}"/>
              </a:ext>
            </a:extLst>
          </p:cNvPr>
          <p:cNvSpPr/>
          <p:nvPr/>
        </p:nvSpPr>
        <p:spPr>
          <a:xfrm>
            <a:off x="1177065" y="3539503"/>
            <a:ext cx="1293944" cy="830997"/>
          </a:xfrm>
          <a:prstGeom prst="rect">
            <a:avLst/>
          </a:prstGeom>
          <a:noFill/>
        </p:spPr>
        <p:txBody>
          <a:bodyPr wrap="non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ERD</a:t>
            </a:r>
            <a:endParaRPr lang="he-IL"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7722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89073CA6-35A9-EF1E-D6B6-6D6AB78978E0}"/>
              </a:ext>
            </a:extLst>
          </p:cNvPr>
          <p:cNvPicPr>
            <a:picLocks noChangeAspect="1"/>
          </p:cNvPicPr>
          <p:nvPr/>
        </p:nvPicPr>
        <p:blipFill>
          <a:blip r:embed="rId2"/>
          <a:stretch>
            <a:fillRect/>
          </a:stretch>
        </p:blipFill>
        <p:spPr>
          <a:xfrm>
            <a:off x="0" y="-96"/>
            <a:ext cx="12192000" cy="1109472"/>
          </a:xfrm>
          <a:prstGeom prst="rect">
            <a:avLst/>
          </a:prstGeom>
        </p:spPr>
      </p:pic>
      <p:sp>
        <p:nvSpPr>
          <p:cNvPr id="3" name="מלבן 2">
            <a:extLst>
              <a:ext uri="{FF2B5EF4-FFF2-40B4-BE49-F238E27FC236}">
                <a16:creationId xmlns:a16="http://schemas.microsoft.com/office/drawing/2014/main" id="{08724E70-010D-1DA0-2201-C2F90F8DF218}"/>
              </a:ext>
            </a:extLst>
          </p:cNvPr>
          <p:cNvSpPr/>
          <p:nvPr/>
        </p:nvSpPr>
        <p:spPr>
          <a:xfrm>
            <a:off x="4442461" y="139237"/>
            <a:ext cx="4184159" cy="830997"/>
          </a:xfrm>
          <a:prstGeom prst="rect">
            <a:avLst/>
          </a:prstGeom>
          <a:noFill/>
        </p:spPr>
        <p:txBody>
          <a:bodyPr wrap="none" lIns="91440" tIns="45720" rIns="91440" bIns="45720">
            <a:spAutoFit/>
          </a:bodyPr>
          <a:lstStyle/>
          <a:p>
            <a:pPr algn="ctr"/>
            <a:r>
              <a:rPr lang="he-IL" sz="4800" b="1" dirty="0">
                <a:ln w="0"/>
                <a:effectLst>
                  <a:outerShdw blurRad="38100" dist="19050" dir="2700000" algn="tl" rotWithShape="0">
                    <a:schemeClr val="dk1">
                      <a:alpha val="40000"/>
                    </a:schemeClr>
                  </a:outerShdw>
                </a:effectLst>
              </a:rPr>
              <a:t>מבנה המערכת</a:t>
            </a:r>
            <a:endParaRPr lang="he-IL" sz="4800" b="1" cap="none" spc="0" dirty="0">
              <a:ln w="0"/>
              <a:solidFill>
                <a:schemeClr val="tx1"/>
              </a:solidFill>
              <a:effectLst>
                <a:outerShdw blurRad="38100" dist="19050" dir="2700000" algn="tl" rotWithShape="0">
                  <a:schemeClr val="dk1">
                    <a:alpha val="40000"/>
                  </a:schemeClr>
                </a:outerShdw>
              </a:effectLst>
            </a:endParaRPr>
          </a:p>
        </p:txBody>
      </p:sp>
      <p:pic>
        <p:nvPicPr>
          <p:cNvPr id="4" name="תמונה 3">
            <a:extLst>
              <a:ext uri="{FF2B5EF4-FFF2-40B4-BE49-F238E27FC236}">
                <a16:creationId xmlns:a16="http://schemas.microsoft.com/office/drawing/2014/main" id="{46A85F0E-12E6-D715-D269-C51B3771580D}"/>
              </a:ext>
            </a:extLst>
          </p:cNvPr>
          <p:cNvPicPr>
            <a:picLocks noChangeAspect="1"/>
          </p:cNvPicPr>
          <p:nvPr/>
        </p:nvPicPr>
        <p:blipFill>
          <a:blip r:embed="rId3"/>
          <a:stretch>
            <a:fillRect/>
          </a:stretch>
        </p:blipFill>
        <p:spPr>
          <a:xfrm>
            <a:off x="811188" y="-96"/>
            <a:ext cx="1780186" cy="1109568"/>
          </a:xfrm>
          <a:prstGeom prst="rect">
            <a:avLst/>
          </a:prstGeom>
        </p:spPr>
      </p:pic>
      <p:sp>
        <p:nvSpPr>
          <p:cNvPr id="5" name="מלבן 4">
            <a:extLst>
              <a:ext uri="{FF2B5EF4-FFF2-40B4-BE49-F238E27FC236}">
                <a16:creationId xmlns:a16="http://schemas.microsoft.com/office/drawing/2014/main" id="{C3CA3E11-D271-2257-257B-E2A79CC79883}"/>
              </a:ext>
            </a:extLst>
          </p:cNvPr>
          <p:cNvSpPr/>
          <p:nvPr/>
        </p:nvSpPr>
        <p:spPr>
          <a:xfrm>
            <a:off x="3006417" y="2286201"/>
            <a:ext cx="8255632" cy="1200329"/>
          </a:xfrm>
          <a:prstGeom prst="rect">
            <a:avLst/>
          </a:prstGeom>
          <a:noFill/>
        </p:spPr>
        <p:txBody>
          <a:bodyPr wrap="square" lIns="91440" tIns="45720" rIns="91440" bIns="45720">
            <a:spAutoFit/>
          </a:bodyPr>
          <a:lstStyle/>
          <a:p>
            <a:pPr algn="r"/>
            <a:br>
              <a:rPr lang="en-US" sz="2400" b="0" cap="none" spc="0" dirty="0">
                <a:ln w="0"/>
                <a:solidFill>
                  <a:schemeClr val="tx1"/>
                </a:solidFill>
                <a:effectLst>
                  <a:outerShdw blurRad="38100" dist="19050" dir="2700000" algn="tl" rotWithShape="0">
                    <a:schemeClr val="dk1">
                      <a:alpha val="40000"/>
                    </a:schemeClr>
                  </a:outerShdw>
                </a:effectLst>
              </a:rPr>
            </a:br>
            <a:r>
              <a:rPr lang="he-IL" sz="2400" b="0" cap="none" spc="0" dirty="0">
                <a:ln w="0"/>
                <a:solidFill>
                  <a:schemeClr val="tx1"/>
                </a:solidFill>
                <a:effectLst>
                  <a:outerShdw blurRad="38100" dist="19050" dir="2700000" algn="tl" rotWithShape="0">
                    <a:schemeClr val="dk1">
                      <a:alpha val="40000"/>
                    </a:schemeClr>
                  </a:outerShdw>
                </a:effectLst>
              </a:rPr>
              <a:t> </a:t>
            </a:r>
            <a:br>
              <a:rPr lang="en-US" sz="2400" b="0" cap="none" spc="0" dirty="0">
                <a:ln w="0"/>
                <a:solidFill>
                  <a:schemeClr val="tx1"/>
                </a:solidFill>
                <a:effectLst>
                  <a:outerShdw blurRad="38100" dist="19050" dir="2700000" algn="tl" rotWithShape="0">
                    <a:schemeClr val="dk1">
                      <a:alpha val="40000"/>
                    </a:schemeClr>
                  </a:outerShdw>
                </a:effectLst>
              </a:rPr>
            </a:br>
            <a:r>
              <a:rPr lang="en-US" sz="2400" b="0" cap="none" spc="0" dirty="0">
                <a:ln w="0"/>
                <a:solidFill>
                  <a:schemeClr val="tx1"/>
                </a:solidFill>
                <a:effectLst>
                  <a:outerShdw blurRad="38100" dist="19050" dir="2700000" algn="tl" rotWithShape="0">
                    <a:schemeClr val="dk1">
                      <a:alpha val="40000"/>
                    </a:schemeClr>
                  </a:outerShdw>
                </a:effectLst>
              </a:rPr>
              <a:t> </a:t>
            </a:r>
            <a:endParaRPr lang="he-IL" sz="2400" b="0" cap="none" spc="0" dirty="0">
              <a:ln w="0"/>
              <a:solidFill>
                <a:schemeClr val="tx1"/>
              </a:solidFill>
              <a:effectLst>
                <a:outerShdw blurRad="38100" dist="19050" dir="2700000" algn="tl" rotWithShape="0">
                  <a:schemeClr val="dk1">
                    <a:alpha val="40000"/>
                  </a:schemeClr>
                </a:outerShdw>
              </a:effectLst>
            </a:endParaRPr>
          </a:p>
        </p:txBody>
      </p:sp>
      <p:sp>
        <p:nvSpPr>
          <p:cNvPr id="10" name="מציין מיקום תוכן 9">
            <a:extLst>
              <a:ext uri="{FF2B5EF4-FFF2-40B4-BE49-F238E27FC236}">
                <a16:creationId xmlns:a16="http://schemas.microsoft.com/office/drawing/2014/main" id="{041DF9F3-7A5E-301F-4BA8-3DAFD17F7782}"/>
              </a:ext>
            </a:extLst>
          </p:cNvPr>
          <p:cNvSpPr>
            <a:spLocks noGrp="1"/>
          </p:cNvSpPr>
          <p:nvPr>
            <p:ph idx="1"/>
          </p:nvPr>
        </p:nvSpPr>
        <p:spPr/>
        <p:txBody>
          <a:bodyPr>
            <a:normAutofit lnSpcReduction="10000"/>
          </a:bodyPr>
          <a:lstStyle/>
          <a:p>
            <a:pPr marL="0" indent="0">
              <a:buNone/>
            </a:pPr>
            <a:r>
              <a:rPr lang="he-IL" dirty="0"/>
              <a:t>האפליקציה שלנו עובדת בסגנון </a:t>
            </a:r>
            <a:r>
              <a:rPr lang="en-US" dirty="0"/>
              <a:t>MVVM</a:t>
            </a:r>
            <a:r>
              <a:rPr lang="he-IL" dirty="0"/>
              <a:t> כלומר </a:t>
            </a:r>
            <a:r>
              <a:rPr lang="en-US" b="1" dirty="0"/>
              <a:t>m</a:t>
            </a:r>
            <a:r>
              <a:rPr lang="en-US" dirty="0"/>
              <a:t>odel-</a:t>
            </a:r>
            <a:r>
              <a:rPr lang="en-US" b="1" dirty="0"/>
              <a:t>v</a:t>
            </a:r>
            <a:r>
              <a:rPr lang="en-US" dirty="0"/>
              <a:t>iew-</a:t>
            </a:r>
            <a:r>
              <a:rPr lang="en-US" b="1" dirty="0" err="1"/>
              <a:t>v</a:t>
            </a:r>
            <a:r>
              <a:rPr lang="en-US" dirty="0" err="1"/>
              <a:t>iew</a:t>
            </a:r>
            <a:r>
              <a:rPr lang="en-US" b="1" dirty="0" err="1"/>
              <a:t>m</a:t>
            </a:r>
            <a:r>
              <a:rPr lang="en-US" dirty="0" err="1"/>
              <a:t>odel</a:t>
            </a:r>
            <a:r>
              <a:rPr lang="he-IL" dirty="0"/>
              <a:t> .</a:t>
            </a:r>
          </a:p>
          <a:p>
            <a:pPr marL="0" indent="0">
              <a:buNone/>
            </a:pPr>
            <a:r>
              <a:rPr lang="en-US" dirty="0">
                <a:highlight>
                  <a:srgbClr val="FFC000"/>
                </a:highlight>
              </a:rPr>
              <a:t>model</a:t>
            </a:r>
            <a:r>
              <a:rPr lang="he-IL" dirty="0"/>
              <a:t>: חלק זה של האפליקציה פועל כמו זיכרון האפליקציה. הוא מכיל את כל הפרטים על מאמנים ומתאמנים, כמו שמות, לוחות זמנים </a:t>
            </a:r>
            <a:r>
              <a:rPr lang="he-IL" dirty="0" err="1"/>
              <a:t>וכו</a:t>
            </a:r>
            <a:r>
              <a:rPr lang="he-IL" dirty="0"/>
              <a:t>'. זה גם מדבר עם </a:t>
            </a:r>
            <a:r>
              <a:rPr lang="en-US" dirty="0"/>
              <a:t>Firebase </a:t>
            </a:r>
            <a:r>
              <a:rPr lang="he-IL" dirty="0"/>
              <a:t> שם כל המידע הזה נשמר בבטחה ונשלף ממנו בעת הצורך.</a:t>
            </a:r>
          </a:p>
          <a:p>
            <a:pPr marL="0" indent="0">
              <a:buNone/>
            </a:pPr>
            <a:r>
              <a:rPr lang="en-US" dirty="0"/>
              <a:t>: </a:t>
            </a:r>
            <a:r>
              <a:rPr lang="en-US" dirty="0" err="1">
                <a:highlight>
                  <a:srgbClr val="FFC000"/>
                </a:highlight>
              </a:rPr>
              <a:t>ViewModel</a:t>
            </a:r>
            <a:r>
              <a:rPr lang="he-IL" dirty="0"/>
              <a:t> חשבו על זה כעל המוח של האפליקציה. הוא לוקח את המידע הגולמי מהמודל ומחליט מה צריך להיות מוצג על המסך או מה קורה כאשר משתמש עושה משהו, כמו הזמנת הפעלה. זה מוודא שפעולות המשתמש הגיוניות (לדוגמה, מתאמן לא יכול להזמין אימון בשעה שבה המאמן אינו זמין).</a:t>
            </a:r>
          </a:p>
          <a:p>
            <a:pPr marL="0" indent="0">
              <a:buNone/>
            </a:pPr>
            <a:r>
              <a:rPr lang="en-US" dirty="0">
                <a:highlight>
                  <a:srgbClr val="FFC000"/>
                </a:highlight>
              </a:rPr>
              <a:t>View</a:t>
            </a:r>
            <a:r>
              <a:rPr lang="he-IL" dirty="0"/>
              <a:t>: זה מה שהמשתמשים רואים ומקיימים </a:t>
            </a:r>
            <a:r>
              <a:rPr lang="he-IL" dirty="0" err="1"/>
              <a:t>איתו</a:t>
            </a:r>
            <a:r>
              <a:rPr lang="he-IL" dirty="0"/>
              <a:t> אינטראקציה. זה כל הכפתורים, הטקסט והתמונות על המסך. התצוגה מציגה למשתמשים את המידע שהם רוצים לראות, כמו הזמנים הזמינים של מאמן. זה משתנה בהתאם למה ש-</a:t>
            </a:r>
            <a:r>
              <a:rPr lang="en-US" dirty="0"/>
              <a:t> </a:t>
            </a:r>
            <a:r>
              <a:rPr lang="en-US" dirty="0" err="1"/>
              <a:t>ViewModel</a:t>
            </a:r>
            <a:r>
              <a:rPr lang="en-US" dirty="0"/>
              <a:t> </a:t>
            </a:r>
            <a:r>
              <a:rPr lang="he-IL" dirty="0"/>
              <a:t>אומר שצריך להיות מוצג.</a:t>
            </a:r>
          </a:p>
          <a:p>
            <a:pPr marL="0" indent="0">
              <a:buNone/>
            </a:pPr>
            <a:r>
              <a:rPr lang="he-IL" dirty="0"/>
              <a:t>הגדרה זו של מבנה המערכת מועילה מכיוון שהיא שומרת על האפליקציה מאורגנת. המודל דואג רק לנתונים, ה-</a:t>
            </a:r>
            <a:r>
              <a:rPr lang="en-US" dirty="0" err="1"/>
              <a:t>ViewModel</a:t>
            </a:r>
            <a:r>
              <a:rPr lang="en-US" dirty="0"/>
              <a:t> </a:t>
            </a:r>
            <a:r>
              <a:rPr lang="he-IL" dirty="0"/>
              <a:t> מטפל בלוגיקה, וה-</a:t>
            </a:r>
            <a:r>
              <a:rPr lang="en-US" dirty="0"/>
              <a:t> View </a:t>
            </a:r>
            <a:r>
              <a:rPr lang="he-IL" dirty="0"/>
              <a:t>פשוט מציג </a:t>
            </a:r>
            <a:r>
              <a:rPr lang="he-IL" dirty="0" err="1"/>
              <a:t>הכל</a:t>
            </a:r>
            <a:r>
              <a:rPr lang="he-IL" dirty="0"/>
              <a:t>. זה הופך את האפליקציה לקלה יותר לניהול, במיוחד כשאנחנו רוצים לשנות איך משהו נראה או עובד.</a:t>
            </a:r>
          </a:p>
        </p:txBody>
      </p:sp>
    </p:spTree>
    <p:extLst>
      <p:ext uri="{BB962C8B-B14F-4D97-AF65-F5344CB8AC3E}">
        <p14:creationId xmlns:p14="http://schemas.microsoft.com/office/powerpoint/2010/main" val="586067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ABB26-9CB5-0869-03DC-AA1E7F71C99A}"/>
            </a:ext>
          </a:extLst>
        </p:cNvPr>
        <p:cNvGrpSpPr/>
        <p:nvPr/>
      </p:nvGrpSpPr>
      <p:grpSpPr>
        <a:xfrm>
          <a:off x="0" y="0"/>
          <a:ext cx="0" cy="0"/>
          <a:chOff x="0" y="0"/>
          <a:chExt cx="0" cy="0"/>
        </a:xfrm>
      </p:grpSpPr>
      <p:sp>
        <p:nvSpPr>
          <p:cNvPr id="11" name="Freeform 4">
            <a:extLst>
              <a:ext uri="{FF2B5EF4-FFF2-40B4-BE49-F238E27FC236}">
                <a16:creationId xmlns:a16="http://schemas.microsoft.com/office/drawing/2014/main" id="{300CA21D-66CF-88DE-B9F2-1C80C3933C8E}"/>
              </a:ext>
            </a:extLst>
          </p:cNvPr>
          <p:cNvSpPr/>
          <p:nvPr/>
        </p:nvSpPr>
        <p:spPr>
          <a:xfrm>
            <a:off x="0" y="1"/>
            <a:ext cx="12192000" cy="1163905"/>
          </a:xfrm>
          <a:custGeom>
            <a:avLst/>
            <a:gdLst/>
            <a:ahLst/>
            <a:cxnLst/>
            <a:rect l="l" t="t" r="r" b="b"/>
            <a:pathLst>
              <a:path w="4766028" h="948992">
                <a:moveTo>
                  <a:pt x="0" y="0"/>
                </a:moveTo>
                <a:lnTo>
                  <a:pt x="4766028" y="0"/>
                </a:lnTo>
                <a:lnTo>
                  <a:pt x="4766028" y="948992"/>
                </a:lnTo>
                <a:lnTo>
                  <a:pt x="0" y="948992"/>
                </a:lnTo>
                <a:close/>
              </a:path>
            </a:pathLst>
          </a:custGeom>
          <a:solidFill>
            <a:srgbClr val="FFC000"/>
          </a:solid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e-IL" sz="4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4" name="מציין מיקום תוכן 2">
            <a:extLst>
              <a:ext uri="{FF2B5EF4-FFF2-40B4-BE49-F238E27FC236}">
                <a16:creationId xmlns:a16="http://schemas.microsoft.com/office/drawing/2014/main" id="{81F73642-4F0E-D3E1-B71B-082F091B06DD}"/>
              </a:ext>
            </a:extLst>
          </p:cNvPr>
          <p:cNvSpPr txBox="1">
            <a:spLocks/>
          </p:cNvSpPr>
          <p:nvPr/>
        </p:nvSpPr>
        <p:spPr>
          <a:xfrm>
            <a:off x="1078069" y="1343841"/>
            <a:ext cx="10191565" cy="4953739"/>
          </a:xfrm>
          <a:prstGeom prst="rect">
            <a:avLst/>
          </a:prstGeom>
        </p:spPr>
        <p:txBody>
          <a:bodyPr vert="horz" lIns="91440" tIns="45720" rIns="91440" bIns="45720" rtlCol="0">
            <a:normAutofit/>
          </a:bodyPr>
          <a:lst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endParaRPr kumimoji="0" lang="he-IL" sz="16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a:p>
            <a:pPr marL="228600" marR="0" lvl="0" indent="-228600" algn="r" defTabSz="914400" rtl="1" eaLnBrk="1" fontAlgn="auto" latinLnBrk="0" hangingPunct="1">
              <a:lnSpc>
                <a:spcPct val="90000"/>
              </a:lnSpc>
              <a:spcBef>
                <a:spcPts val="1000"/>
              </a:spcBef>
              <a:spcAft>
                <a:spcPts val="0"/>
              </a:spcAft>
              <a:buClrTx/>
              <a:buSzTx/>
              <a:buFont typeface="Wingdings 2" pitchFamily="18" charset="2"/>
              <a:buChar char=""/>
              <a:tabLst/>
              <a:defRPr/>
            </a:pPr>
            <a:endParaRPr kumimoji="0" lang="he-IL"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5" name="כותרת 1">
            <a:extLst>
              <a:ext uri="{FF2B5EF4-FFF2-40B4-BE49-F238E27FC236}">
                <a16:creationId xmlns:a16="http://schemas.microsoft.com/office/drawing/2014/main" id="{2E920128-D6C3-5CFD-DB7A-036A756BB01E}"/>
              </a:ext>
            </a:extLst>
          </p:cNvPr>
          <p:cNvSpPr txBox="1">
            <a:spLocks/>
          </p:cNvSpPr>
          <p:nvPr/>
        </p:nvSpPr>
        <p:spPr>
          <a:xfrm>
            <a:off x="-1532577" y="-27992"/>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lang="he-IL" sz="4800" b="1" dirty="0">
                <a:solidFill>
                  <a:prstClr val="black"/>
                </a:solidFill>
                <a:latin typeface="Courier New" panose="02070309020205020404" pitchFamily="49" charset="0"/>
                <a:cs typeface="Courier New" panose="02070309020205020404" pitchFamily="49" charset="0"/>
              </a:rPr>
              <a:t>מבנה המערכת</a:t>
            </a:r>
            <a:endParaRPr kumimoji="0" lang="he-IL" sz="48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endParaRPr>
          </a:p>
        </p:txBody>
      </p:sp>
      <p:pic>
        <p:nvPicPr>
          <p:cNvPr id="12" name="תמונה 11">
            <a:extLst>
              <a:ext uri="{FF2B5EF4-FFF2-40B4-BE49-F238E27FC236}">
                <a16:creationId xmlns:a16="http://schemas.microsoft.com/office/drawing/2014/main" id="{F689BA05-6584-DBE3-7364-E536F1DD8718}"/>
              </a:ext>
            </a:extLst>
          </p:cNvPr>
          <p:cNvPicPr>
            <a:picLocks noChangeAspect="1"/>
          </p:cNvPicPr>
          <p:nvPr/>
        </p:nvPicPr>
        <p:blipFill>
          <a:blip r:embed="rId2"/>
          <a:stretch>
            <a:fillRect/>
          </a:stretch>
        </p:blipFill>
        <p:spPr>
          <a:xfrm>
            <a:off x="366737" y="1"/>
            <a:ext cx="1891272" cy="1163905"/>
          </a:xfrm>
          <a:prstGeom prst="rect">
            <a:avLst/>
          </a:prstGeom>
        </p:spPr>
      </p:pic>
      <p:sp>
        <p:nvSpPr>
          <p:cNvPr id="14" name="מלבן 13">
            <a:extLst>
              <a:ext uri="{FF2B5EF4-FFF2-40B4-BE49-F238E27FC236}">
                <a16:creationId xmlns:a16="http://schemas.microsoft.com/office/drawing/2014/main" id="{9AD0A5AE-D732-D95A-0D82-5F6D5CC9B7D6}"/>
              </a:ext>
            </a:extLst>
          </p:cNvPr>
          <p:cNvSpPr/>
          <p:nvPr/>
        </p:nvSpPr>
        <p:spPr>
          <a:xfrm>
            <a:off x="476070" y="1321473"/>
            <a:ext cx="2487591" cy="33238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a:extLst>
              <a:ext uri="{FF2B5EF4-FFF2-40B4-BE49-F238E27FC236}">
                <a16:creationId xmlns:a16="http://schemas.microsoft.com/office/drawing/2014/main" id="{DD656EB5-9FCA-D6CE-B6DD-571877CB5BB7}"/>
              </a:ext>
            </a:extLst>
          </p:cNvPr>
          <p:cNvSpPr/>
          <p:nvPr/>
        </p:nvSpPr>
        <p:spPr>
          <a:xfrm>
            <a:off x="596394" y="1246998"/>
            <a:ext cx="2399447" cy="461665"/>
          </a:xfrm>
          <a:prstGeom prst="rect">
            <a:avLst/>
          </a:prstGeom>
          <a:noFill/>
        </p:spPr>
        <p:txBody>
          <a:bodyPr wrap="squar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Home screen</a:t>
            </a:r>
            <a:endParaRPr lang="he-IL" sz="2400" b="1" cap="none" spc="0" dirty="0">
              <a:ln w="0"/>
              <a:solidFill>
                <a:schemeClr val="tx1"/>
              </a:solidFill>
              <a:effectLst>
                <a:outerShdw blurRad="38100" dist="19050" dir="2700000" algn="tl" rotWithShape="0">
                  <a:schemeClr val="dk1">
                    <a:alpha val="40000"/>
                  </a:schemeClr>
                </a:outerShdw>
              </a:effectLst>
            </a:endParaRPr>
          </a:p>
        </p:txBody>
      </p:sp>
      <p:pic>
        <p:nvPicPr>
          <p:cNvPr id="18" name="תמונה 17">
            <a:extLst>
              <a:ext uri="{FF2B5EF4-FFF2-40B4-BE49-F238E27FC236}">
                <a16:creationId xmlns:a16="http://schemas.microsoft.com/office/drawing/2014/main" id="{1461EE6B-A070-E4F8-BCC5-A163E5060127}"/>
              </a:ext>
            </a:extLst>
          </p:cNvPr>
          <p:cNvPicPr>
            <a:picLocks noChangeAspect="1"/>
          </p:cNvPicPr>
          <p:nvPr/>
        </p:nvPicPr>
        <p:blipFill>
          <a:blip r:embed="rId3"/>
          <a:stretch>
            <a:fillRect/>
          </a:stretch>
        </p:blipFill>
        <p:spPr>
          <a:xfrm>
            <a:off x="3370182" y="1326180"/>
            <a:ext cx="2499577" cy="347502"/>
          </a:xfrm>
          <a:prstGeom prst="rect">
            <a:avLst/>
          </a:prstGeom>
        </p:spPr>
      </p:pic>
      <p:sp>
        <p:nvSpPr>
          <p:cNvPr id="19" name="מלבן 18">
            <a:extLst>
              <a:ext uri="{FF2B5EF4-FFF2-40B4-BE49-F238E27FC236}">
                <a16:creationId xmlns:a16="http://schemas.microsoft.com/office/drawing/2014/main" id="{48BE65BB-80F6-1945-7F3A-12B209E485D2}"/>
              </a:ext>
            </a:extLst>
          </p:cNvPr>
          <p:cNvSpPr/>
          <p:nvPr/>
        </p:nvSpPr>
        <p:spPr>
          <a:xfrm>
            <a:off x="4114201" y="1257055"/>
            <a:ext cx="1077538"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Log In</a:t>
            </a:r>
            <a:endParaRPr lang="he-IL" sz="2400" b="1" cap="none" spc="0" dirty="0">
              <a:ln w="0"/>
              <a:solidFill>
                <a:schemeClr val="tx1"/>
              </a:solidFill>
              <a:effectLst>
                <a:outerShdw blurRad="38100" dist="19050" dir="2700000" algn="tl" rotWithShape="0">
                  <a:schemeClr val="dk1">
                    <a:alpha val="40000"/>
                  </a:schemeClr>
                </a:outerShdw>
              </a:effectLst>
            </a:endParaRPr>
          </a:p>
        </p:txBody>
      </p:sp>
      <p:pic>
        <p:nvPicPr>
          <p:cNvPr id="20" name="תמונה 19">
            <a:extLst>
              <a:ext uri="{FF2B5EF4-FFF2-40B4-BE49-F238E27FC236}">
                <a16:creationId xmlns:a16="http://schemas.microsoft.com/office/drawing/2014/main" id="{3C2088D3-DD42-D16E-863B-DBDFB6F54A4C}"/>
              </a:ext>
            </a:extLst>
          </p:cNvPr>
          <p:cNvPicPr>
            <a:picLocks noChangeAspect="1"/>
          </p:cNvPicPr>
          <p:nvPr/>
        </p:nvPicPr>
        <p:blipFill>
          <a:blip r:embed="rId4"/>
          <a:stretch>
            <a:fillRect/>
          </a:stretch>
        </p:blipFill>
        <p:spPr>
          <a:xfrm>
            <a:off x="6322243" y="1321473"/>
            <a:ext cx="2499577" cy="347502"/>
          </a:xfrm>
          <a:prstGeom prst="rect">
            <a:avLst/>
          </a:prstGeom>
        </p:spPr>
      </p:pic>
      <p:sp>
        <p:nvSpPr>
          <p:cNvPr id="21" name="מלבן 20">
            <a:extLst>
              <a:ext uri="{FF2B5EF4-FFF2-40B4-BE49-F238E27FC236}">
                <a16:creationId xmlns:a16="http://schemas.microsoft.com/office/drawing/2014/main" id="{C4345B45-42C3-1BBB-445F-B9848807C44D}"/>
              </a:ext>
            </a:extLst>
          </p:cNvPr>
          <p:cNvSpPr/>
          <p:nvPr/>
        </p:nvSpPr>
        <p:spPr>
          <a:xfrm>
            <a:off x="6229037" y="1255863"/>
            <a:ext cx="2634054" cy="461665"/>
          </a:xfrm>
          <a:prstGeom prst="rect">
            <a:avLst/>
          </a:prstGeom>
          <a:noFill/>
        </p:spPr>
        <p:txBody>
          <a:bodyPr wrap="none" lIns="91440" tIns="45720" rIns="91440" bIns="45720">
            <a:spAutoFit/>
          </a:bodyPr>
          <a:lstStyle/>
          <a:p>
            <a:pPr algn="ctr"/>
            <a:r>
              <a:rPr lang="en-US" sz="2400" b="1" dirty="0">
                <a:ln w="0"/>
                <a:effectLst>
                  <a:outerShdw blurRad="38100" dist="19050" dir="2700000" algn="tl" rotWithShape="0">
                    <a:schemeClr val="dk1">
                      <a:alpha val="40000"/>
                    </a:schemeClr>
                  </a:outerShdw>
                </a:effectLst>
              </a:rPr>
              <a:t>Create Account</a:t>
            </a:r>
            <a:endParaRPr lang="he-IL" sz="2400" b="1" cap="none" spc="0" dirty="0">
              <a:ln w="0"/>
              <a:solidFill>
                <a:schemeClr val="tx1"/>
              </a:solidFill>
              <a:effectLst>
                <a:outerShdw blurRad="38100" dist="19050" dir="2700000" algn="tl" rotWithShape="0">
                  <a:schemeClr val="dk1">
                    <a:alpha val="40000"/>
                  </a:schemeClr>
                </a:outerShdw>
              </a:effectLst>
            </a:endParaRPr>
          </a:p>
        </p:txBody>
      </p:sp>
      <p:pic>
        <p:nvPicPr>
          <p:cNvPr id="34" name="תמונה 33">
            <a:extLst>
              <a:ext uri="{FF2B5EF4-FFF2-40B4-BE49-F238E27FC236}">
                <a16:creationId xmlns:a16="http://schemas.microsoft.com/office/drawing/2014/main" id="{7A2C60CC-877D-DA82-8DEC-5188228B8451}"/>
              </a:ext>
            </a:extLst>
          </p:cNvPr>
          <p:cNvPicPr>
            <a:picLocks noChangeAspect="1"/>
          </p:cNvPicPr>
          <p:nvPr/>
        </p:nvPicPr>
        <p:blipFill>
          <a:blip r:embed="rId4"/>
          <a:stretch>
            <a:fillRect/>
          </a:stretch>
        </p:blipFill>
        <p:spPr>
          <a:xfrm>
            <a:off x="9174598" y="1329547"/>
            <a:ext cx="2499577" cy="347502"/>
          </a:xfrm>
          <a:prstGeom prst="rect">
            <a:avLst/>
          </a:prstGeom>
        </p:spPr>
      </p:pic>
      <p:sp>
        <p:nvSpPr>
          <p:cNvPr id="35" name="מלבן 34">
            <a:extLst>
              <a:ext uri="{FF2B5EF4-FFF2-40B4-BE49-F238E27FC236}">
                <a16:creationId xmlns:a16="http://schemas.microsoft.com/office/drawing/2014/main" id="{7BBB53E8-DD60-BBD1-71A2-D280D57B8307}"/>
              </a:ext>
            </a:extLst>
          </p:cNvPr>
          <p:cNvSpPr/>
          <p:nvPr/>
        </p:nvSpPr>
        <p:spPr>
          <a:xfrm>
            <a:off x="9102955" y="1255863"/>
            <a:ext cx="2650084"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Forgot password</a:t>
            </a:r>
            <a:endParaRPr lang="he-IL" sz="2400" b="1" cap="none" spc="0" dirty="0">
              <a:ln w="0"/>
              <a:solidFill>
                <a:schemeClr val="tx1"/>
              </a:solidFill>
              <a:effectLst>
                <a:outerShdw blurRad="38100" dist="19050" dir="2700000" algn="tl" rotWithShape="0">
                  <a:schemeClr val="dk1">
                    <a:alpha val="40000"/>
                  </a:schemeClr>
                </a:outerShdw>
              </a:effectLst>
            </a:endParaRPr>
          </a:p>
        </p:txBody>
      </p:sp>
      <p:pic>
        <p:nvPicPr>
          <p:cNvPr id="6" name="תמונה 5" descr="תמונה שמכילה טקסט, צילום מסך, טלפון נייד, גופן&#10;&#10;התיאור נוצר באופן אוטומטי">
            <a:extLst>
              <a:ext uri="{FF2B5EF4-FFF2-40B4-BE49-F238E27FC236}">
                <a16:creationId xmlns:a16="http://schemas.microsoft.com/office/drawing/2014/main" id="{091DCB01-796E-6998-563F-BD08320F1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070" y="1727551"/>
            <a:ext cx="2487591" cy="4786515"/>
          </a:xfrm>
          <a:prstGeom prst="rect">
            <a:avLst/>
          </a:prstGeom>
        </p:spPr>
      </p:pic>
      <p:pic>
        <p:nvPicPr>
          <p:cNvPr id="8" name="תמונה 7" descr="תמונה שמכילה טקסט, צילום מסך, טלפון נייד, מכשיר נייד&#10;&#10;התיאור נוצר באופן אוטומטי">
            <a:extLst>
              <a:ext uri="{FF2B5EF4-FFF2-40B4-BE49-F238E27FC236}">
                <a16:creationId xmlns:a16="http://schemas.microsoft.com/office/drawing/2014/main" id="{0911D966-A81E-45DF-6F0B-61669DED35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0181" y="1727551"/>
            <a:ext cx="2499577" cy="4786514"/>
          </a:xfrm>
          <a:prstGeom prst="rect">
            <a:avLst/>
          </a:prstGeom>
        </p:spPr>
      </p:pic>
      <p:pic>
        <p:nvPicPr>
          <p:cNvPr id="13" name="תמונה 12" descr="תמונה שמכילה טקסט, צילום מסך, טלפון נייד, מכשיר נייד&#10;&#10;התיאור נוצר באופן אוטומטי">
            <a:extLst>
              <a:ext uri="{FF2B5EF4-FFF2-40B4-BE49-F238E27FC236}">
                <a16:creationId xmlns:a16="http://schemas.microsoft.com/office/drawing/2014/main" id="{7A711063-74F4-B22D-5597-DE00457AED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2243" y="1727550"/>
            <a:ext cx="2499577" cy="4786515"/>
          </a:xfrm>
          <a:prstGeom prst="rect">
            <a:avLst/>
          </a:prstGeom>
        </p:spPr>
      </p:pic>
      <p:pic>
        <p:nvPicPr>
          <p:cNvPr id="22" name="תמונה 21" descr="תמונה שמכילה טקסט, טלפון נייד, צילום מסך, מכשיר נייד&#10;&#10;התיאור נוצר באופן אוטומטי">
            <a:extLst>
              <a:ext uri="{FF2B5EF4-FFF2-40B4-BE49-F238E27FC236}">
                <a16:creationId xmlns:a16="http://schemas.microsoft.com/office/drawing/2014/main" id="{8043A192-9905-93EE-95B6-F50169D172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3001" y="1717527"/>
            <a:ext cx="2499577" cy="4796537"/>
          </a:xfrm>
          <a:prstGeom prst="rect">
            <a:avLst/>
          </a:prstGeom>
        </p:spPr>
      </p:pic>
    </p:spTree>
    <p:extLst>
      <p:ext uri="{BB962C8B-B14F-4D97-AF65-F5344CB8AC3E}">
        <p14:creationId xmlns:p14="http://schemas.microsoft.com/office/powerpoint/2010/main" val="1432318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1610F491-6EE4-680A-58F6-5B4213107649}"/>
              </a:ext>
            </a:extLst>
          </p:cNvPr>
          <p:cNvPicPr>
            <a:picLocks noChangeAspect="1"/>
          </p:cNvPicPr>
          <p:nvPr/>
        </p:nvPicPr>
        <p:blipFill>
          <a:blip r:embed="rId2"/>
          <a:stretch>
            <a:fillRect/>
          </a:stretch>
        </p:blipFill>
        <p:spPr>
          <a:xfrm>
            <a:off x="0" y="-1"/>
            <a:ext cx="12192000" cy="1038687"/>
          </a:xfrm>
          <a:prstGeom prst="rect">
            <a:avLst/>
          </a:prstGeom>
        </p:spPr>
      </p:pic>
      <p:sp>
        <p:nvSpPr>
          <p:cNvPr id="7" name="מלבן 6">
            <a:extLst>
              <a:ext uri="{FF2B5EF4-FFF2-40B4-BE49-F238E27FC236}">
                <a16:creationId xmlns:a16="http://schemas.microsoft.com/office/drawing/2014/main" id="{8B0CD90A-035E-5CF6-7620-6347AA4B845B}"/>
              </a:ext>
            </a:extLst>
          </p:cNvPr>
          <p:cNvSpPr/>
          <p:nvPr/>
        </p:nvSpPr>
        <p:spPr>
          <a:xfrm>
            <a:off x="631675" y="1186520"/>
            <a:ext cx="2511019" cy="40394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54E076F4-19A6-E05E-35C2-A0ECA9384F4C}"/>
              </a:ext>
            </a:extLst>
          </p:cNvPr>
          <p:cNvSpPr/>
          <p:nvPr/>
        </p:nvSpPr>
        <p:spPr>
          <a:xfrm>
            <a:off x="784959" y="1157661"/>
            <a:ext cx="220445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Home Screen</a:t>
            </a:r>
            <a:endParaRPr lang="he-IL" sz="2400" b="1" cap="none" spc="0" dirty="0">
              <a:ln w="0"/>
              <a:solidFill>
                <a:schemeClr val="tx1"/>
              </a:solidFill>
              <a:effectLst>
                <a:outerShdw blurRad="38100" dist="19050" dir="2700000" algn="tl" rotWithShape="0">
                  <a:schemeClr val="dk1">
                    <a:alpha val="40000"/>
                  </a:schemeClr>
                </a:outerShdw>
              </a:effectLst>
            </a:endParaRPr>
          </a:p>
        </p:txBody>
      </p:sp>
      <p:pic>
        <p:nvPicPr>
          <p:cNvPr id="14" name="תמונה 13">
            <a:extLst>
              <a:ext uri="{FF2B5EF4-FFF2-40B4-BE49-F238E27FC236}">
                <a16:creationId xmlns:a16="http://schemas.microsoft.com/office/drawing/2014/main" id="{B9B41C34-ED94-6BD7-0F48-A73EF7D6EBEC}"/>
              </a:ext>
            </a:extLst>
          </p:cNvPr>
          <p:cNvPicPr>
            <a:picLocks noChangeAspect="1"/>
          </p:cNvPicPr>
          <p:nvPr/>
        </p:nvPicPr>
        <p:blipFill>
          <a:blip r:embed="rId3"/>
          <a:stretch>
            <a:fillRect/>
          </a:stretch>
        </p:blipFill>
        <p:spPr>
          <a:xfrm>
            <a:off x="3522508" y="1182941"/>
            <a:ext cx="2523963" cy="414564"/>
          </a:xfrm>
          <a:prstGeom prst="rect">
            <a:avLst/>
          </a:prstGeom>
        </p:spPr>
      </p:pic>
      <p:sp>
        <p:nvSpPr>
          <p:cNvPr id="15" name="מלבן 14">
            <a:extLst>
              <a:ext uri="{FF2B5EF4-FFF2-40B4-BE49-F238E27FC236}">
                <a16:creationId xmlns:a16="http://schemas.microsoft.com/office/drawing/2014/main" id="{10249C24-6240-3CE7-8AFC-0F2D1415418E}"/>
              </a:ext>
            </a:extLst>
          </p:cNvPr>
          <p:cNvSpPr/>
          <p:nvPr/>
        </p:nvSpPr>
        <p:spPr>
          <a:xfrm>
            <a:off x="4008414" y="1182941"/>
            <a:ext cx="1707519"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Edit Profile</a:t>
            </a:r>
            <a:endParaRPr lang="he-IL" sz="2400" b="1" cap="none" spc="0" dirty="0">
              <a:ln w="0"/>
              <a:solidFill>
                <a:schemeClr val="tx1"/>
              </a:solidFill>
              <a:effectLst>
                <a:outerShdw blurRad="38100" dist="19050" dir="2700000" algn="tl" rotWithShape="0">
                  <a:schemeClr val="dk1">
                    <a:alpha val="40000"/>
                  </a:schemeClr>
                </a:outerShdw>
              </a:effectLst>
            </a:endParaRPr>
          </a:p>
        </p:txBody>
      </p:sp>
      <p:pic>
        <p:nvPicPr>
          <p:cNvPr id="18" name="תמונה 17">
            <a:extLst>
              <a:ext uri="{FF2B5EF4-FFF2-40B4-BE49-F238E27FC236}">
                <a16:creationId xmlns:a16="http://schemas.microsoft.com/office/drawing/2014/main" id="{41D09221-A569-9F63-DF66-EC2134B1199F}"/>
              </a:ext>
            </a:extLst>
          </p:cNvPr>
          <p:cNvPicPr>
            <a:picLocks noChangeAspect="1"/>
          </p:cNvPicPr>
          <p:nvPr/>
        </p:nvPicPr>
        <p:blipFill>
          <a:blip r:embed="rId4"/>
          <a:stretch>
            <a:fillRect/>
          </a:stretch>
        </p:blipFill>
        <p:spPr>
          <a:xfrm>
            <a:off x="6413340" y="1175904"/>
            <a:ext cx="2530059" cy="414564"/>
          </a:xfrm>
          <a:prstGeom prst="rect">
            <a:avLst/>
          </a:prstGeom>
        </p:spPr>
      </p:pic>
      <p:sp>
        <p:nvSpPr>
          <p:cNvPr id="19" name="מלבן 18">
            <a:extLst>
              <a:ext uri="{FF2B5EF4-FFF2-40B4-BE49-F238E27FC236}">
                <a16:creationId xmlns:a16="http://schemas.microsoft.com/office/drawing/2014/main" id="{0025786A-B5F5-4EA1-79B3-C6742D9E0F4D}"/>
              </a:ext>
            </a:extLst>
          </p:cNvPr>
          <p:cNvSpPr/>
          <p:nvPr/>
        </p:nvSpPr>
        <p:spPr>
          <a:xfrm>
            <a:off x="6947458" y="1152353"/>
            <a:ext cx="1468672"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Planning</a:t>
            </a:r>
            <a:endParaRPr lang="he-IL" sz="2400" b="1" cap="none" spc="0" dirty="0">
              <a:ln w="0"/>
              <a:solidFill>
                <a:schemeClr val="tx1"/>
              </a:solidFill>
              <a:effectLst>
                <a:outerShdw blurRad="38100" dist="19050" dir="2700000" algn="tl" rotWithShape="0">
                  <a:schemeClr val="dk1">
                    <a:alpha val="40000"/>
                  </a:schemeClr>
                </a:outerShdw>
              </a:effectLst>
            </a:endParaRPr>
          </a:p>
        </p:txBody>
      </p:sp>
      <p:pic>
        <p:nvPicPr>
          <p:cNvPr id="22" name="תמונה 21">
            <a:extLst>
              <a:ext uri="{FF2B5EF4-FFF2-40B4-BE49-F238E27FC236}">
                <a16:creationId xmlns:a16="http://schemas.microsoft.com/office/drawing/2014/main" id="{C8BB089F-FD14-8399-65A6-0DB765F87653}"/>
              </a:ext>
            </a:extLst>
          </p:cNvPr>
          <p:cNvPicPr>
            <a:picLocks noChangeAspect="1"/>
          </p:cNvPicPr>
          <p:nvPr/>
        </p:nvPicPr>
        <p:blipFill>
          <a:blip r:embed="rId5"/>
          <a:stretch>
            <a:fillRect/>
          </a:stretch>
        </p:blipFill>
        <p:spPr>
          <a:xfrm>
            <a:off x="9317117" y="1182941"/>
            <a:ext cx="2530059" cy="414564"/>
          </a:xfrm>
          <a:prstGeom prst="rect">
            <a:avLst/>
          </a:prstGeom>
        </p:spPr>
      </p:pic>
      <p:sp>
        <p:nvSpPr>
          <p:cNvPr id="23" name="מלבן 22">
            <a:extLst>
              <a:ext uri="{FF2B5EF4-FFF2-40B4-BE49-F238E27FC236}">
                <a16:creationId xmlns:a16="http://schemas.microsoft.com/office/drawing/2014/main" id="{1A148ADC-BBAC-1157-16A7-F0CAC589C0A7}"/>
              </a:ext>
            </a:extLst>
          </p:cNvPr>
          <p:cNvSpPr/>
          <p:nvPr/>
        </p:nvSpPr>
        <p:spPr>
          <a:xfrm>
            <a:off x="9728386" y="790009"/>
            <a:ext cx="1707519" cy="923330"/>
          </a:xfrm>
          <a:prstGeom prst="rect">
            <a:avLst/>
          </a:prstGeom>
          <a:noFill/>
        </p:spPr>
        <p:txBody>
          <a:bodyPr wrap="square" lIns="91440" tIns="45720" rIns="91440" bIns="45720">
            <a:spAutoFit/>
          </a:bodyPr>
          <a:lstStyle/>
          <a:p>
            <a:pPr algn="ctr"/>
            <a:r>
              <a:rPr lang="en-US" sz="2400" b="1" dirty="0">
                <a:ln w="0"/>
                <a:effectLst>
                  <a:outerShdw blurRad="38100" dist="19050" dir="2700000" algn="tl" rotWithShape="0">
                    <a:schemeClr val="dk1">
                      <a:alpha val="40000"/>
                    </a:schemeClr>
                  </a:outerShdw>
                </a:effectLst>
              </a:rPr>
              <a:t>Requests</a:t>
            </a:r>
            <a:r>
              <a:rPr lang="en-US" sz="5400" dirty="0">
                <a:ln w="0"/>
                <a:effectLst>
                  <a:outerShdw blurRad="38100" dist="19050" dir="2700000" algn="tl" rotWithShape="0">
                    <a:schemeClr val="dk1">
                      <a:alpha val="40000"/>
                    </a:schemeClr>
                  </a:outerShdw>
                </a:effectLst>
              </a:rPr>
              <a:t> </a:t>
            </a:r>
            <a:endParaRPr lang="he-IL" sz="5400" b="0" cap="none" spc="0" dirty="0">
              <a:ln w="0"/>
              <a:solidFill>
                <a:schemeClr val="tx1"/>
              </a:solidFill>
              <a:effectLst>
                <a:outerShdw blurRad="38100" dist="19050" dir="2700000" algn="tl" rotWithShape="0">
                  <a:schemeClr val="dk1">
                    <a:alpha val="40000"/>
                  </a:schemeClr>
                </a:outerShdw>
              </a:effectLst>
            </a:endParaRPr>
          </a:p>
        </p:txBody>
      </p:sp>
      <p:sp>
        <p:nvSpPr>
          <p:cNvPr id="3" name="מלבן 2">
            <a:extLst>
              <a:ext uri="{FF2B5EF4-FFF2-40B4-BE49-F238E27FC236}">
                <a16:creationId xmlns:a16="http://schemas.microsoft.com/office/drawing/2014/main" id="{551FB80F-6BF8-21DD-4526-4D053F698B67}"/>
              </a:ext>
            </a:extLst>
          </p:cNvPr>
          <p:cNvSpPr/>
          <p:nvPr/>
        </p:nvSpPr>
        <p:spPr>
          <a:xfrm>
            <a:off x="4292885" y="116227"/>
            <a:ext cx="4123245" cy="830997"/>
          </a:xfrm>
          <a:prstGeom prst="rect">
            <a:avLst/>
          </a:prstGeom>
          <a:noFill/>
        </p:spPr>
        <p:txBody>
          <a:bodyPr wrap="non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Trainer Profile</a:t>
            </a:r>
            <a:endParaRPr lang="he-IL" sz="4800" b="1" cap="none" spc="0" dirty="0">
              <a:ln w="0"/>
              <a:solidFill>
                <a:schemeClr val="tx1"/>
              </a:solidFill>
              <a:effectLst>
                <a:outerShdw blurRad="38100" dist="19050" dir="2700000" algn="tl" rotWithShape="0">
                  <a:schemeClr val="dk1">
                    <a:alpha val="40000"/>
                  </a:schemeClr>
                </a:outerShdw>
              </a:effectLst>
            </a:endParaRPr>
          </a:p>
        </p:txBody>
      </p:sp>
      <p:pic>
        <p:nvPicPr>
          <p:cNvPr id="4" name="תמונה 3">
            <a:extLst>
              <a:ext uri="{FF2B5EF4-FFF2-40B4-BE49-F238E27FC236}">
                <a16:creationId xmlns:a16="http://schemas.microsoft.com/office/drawing/2014/main" id="{28292A4E-C1DC-E7A0-ABEE-25DDCB2FA415}"/>
              </a:ext>
            </a:extLst>
          </p:cNvPr>
          <p:cNvPicPr>
            <a:picLocks noChangeAspect="1"/>
          </p:cNvPicPr>
          <p:nvPr/>
        </p:nvPicPr>
        <p:blipFill>
          <a:blip r:embed="rId6"/>
          <a:stretch>
            <a:fillRect/>
          </a:stretch>
        </p:blipFill>
        <p:spPr>
          <a:xfrm>
            <a:off x="368125" y="1"/>
            <a:ext cx="1620473" cy="1038686"/>
          </a:xfrm>
          <a:prstGeom prst="rect">
            <a:avLst/>
          </a:prstGeom>
        </p:spPr>
      </p:pic>
      <p:pic>
        <p:nvPicPr>
          <p:cNvPr id="13" name="תמונה 12" descr="תמונה שמכילה חשמל, טקסט, מכשיר תקשורת, מכשיר נייד&#10;&#10;התיאור נוצר באופן אוטומטי">
            <a:extLst>
              <a:ext uri="{FF2B5EF4-FFF2-40B4-BE49-F238E27FC236}">
                <a16:creationId xmlns:a16="http://schemas.microsoft.com/office/drawing/2014/main" id="{1F83615F-D081-7AE8-A1A0-3C5182925F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2507" y="1686759"/>
            <a:ext cx="2523963" cy="4798256"/>
          </a:xfrm>
          <a:prstGeom prst="rect">
            <a:avLst/>
          </a:prstGeom>
        </p:spPr>
      </p:pic>
      <p:pic>
        <p:nvPicPr>
          <p:cNvPr id="20" name="תמונה 19" descr="תמונה שמכילה טקסט, צילום מסך, מכשיר תקשורת, מכשיר נייד&#10;&#10;התיאור נוצר באופן אוטומטי">
            <a:extLst>
              <a:ext uri="{FF2B5EF4-FFF2-40B4-BE49-F238E27FC236}">
                <a16:creationId xmlns:a16="http://schemas.microsoft.com/office/drawing/2014/main" id="{20893E54-2C09-FF6A-7341-0BA00ACD4A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3339" y="1676502"/>
            <a:ext cx="2530060" cy="4808514"/>
          </a:xfrm>
          <a:prstGeom prst="rect">
            <a:avLst/>
          </a:prstGeom>
        </p:spPr>
      </p:pic>
      <p:pic>
        <p:nvPicPr>
          <p:cNvPr id="24" name="תמונה 23" descr="תמונה שמכילה טקסט, צילום מסך, טלפון נייד, מכשיר נייד&#10;&#10;התיאור נוצר באופן אוטומטי">
            <a:extLst>
              <a:ext uri="{FF2B5EF4-FFF2-40B4-BE49-F238E27FC236}">
                <a16:creationId xmlns:a16="http://schemas.microsoft.com/office/drawing/2014/main" id="{8316E416-154D-4283-BBDF-C1DCD921F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17114" y="1676501"/>
            <a:ext cx="2530059" cy="4808514"/>
          </a:xfrm>
          <a:prstGeom prst="rect">
            <a:avLst/>
          </a:prstGeom>
        </p:spPr>
      </p:pic>
      <p:pic>
        <p:nvPicPr>
          <p:cNvPr id="6" name="Image 5" descr="Une image contenant texte, capture d’écran, Téléphone mobile, Appareil mobile&#10;&#10;Description générée automatiquement">
            <a:extLst>
              <a:ext uri="{FF2B5EF4-FFF2-40B4-BE49-F238E27FC236}">
                <a16:creationId xmlns:a16="http://schemas.microsoft.com/office/drawing/2014/main" id="{0183486A-D34F-76C0-6D97-B590BBD3F332}"/>
              </a:ext>
            </a:extLst>
          </p:cNvPr>
          <p:cNvPicPr>
            <a:picLocks noChangeAspect="1"/>
          </p:cNvPicPr>
          <p:nvPr/>
        </p:nvPicPr>
        <p:blipFill rotWithShape="1">
          <a:blip r:embed="rId10">
            <a:extLst>
              <a:ext uri="{28A0092B-C50C-407E-A947-70E740481C1C}">
                <a14:useLocalDpi xmlns:a14="http://schemas.microsoft.com/office/drawing/2010/main" val="0"/>
              </a:ext>
            </a:extLst>
          </a:blip>
          <a:srcRect t="1213" b="5620"/>
          <a:stretch/>
        </p:blipFill>
        <p:spPr>
          <a:xfrm>
            <a:off x="613964" y="1738300"/>
            <a:ext cx="2534828" cy="4746715"/>
          </a:xfrm>
          <a:prstGeom prst="rect">
            <a:avLst/>
          </a:prstGeom>
        </p:spPr>
      </p:pic>
    </p:spTree>
    <p:extLst>
      <p:ext uri="{BB962C8B-B14F-4D97-AF65-F5344CB8AC3E}">
        <p14:creationId xmlns:p14="http://schemas.microsoft.com/office/powerpoint/2010/main" val="517565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5BEF0D00-FCEA-63AD-57E0-E3E55E643873}"/>
              </a:ext>
            </a:extLst>
          </p:cNvPr>
          <p:cNvPicPr>
            <a:picLocks noChangeAspect="1"/>
          </p:cNvPicPr>
          <p:nvPr/>
        </p:nvPicPr>
        <p:blipFill>
          <a:blip r:embed="rId2"/>
          <a:stretch>
            <a:fillRect/>
          </a:stretch>
        </p:blipFill>
        <p:spPr>
          <a:xfrm>
            <a:off x="0" y="0"/>
            <a:ext cx="12192000" cy="1036320"/>
          </a:xfrm>
          <a:prstGeom prst="rect">
            <a:avLst/>
          </a:prstGeom>
        </p:spPr>
      </p:pic>
      <p:sp>
        <p:nvSpPr>
          <p:cNvPr id="10" name="מלבן 9">
            <a:extLst>
              <a:ext uri="{FF2B5EF4-FFF2-40B4-BE49-F238E27FC236}">
                <a16:creationId xmlns:a16="http://schemas.microsoft.com/office/drawing/2014/main" id="{859DAF59-8759-9FC4-F324-9B28F9D017D3}"/>
              </a:ext>
            </a:extLst>
          </p:cNvPr>
          <p:cNvSpPr/>
          <p:nvPr/>
        </p:nvSpPr>
        <p:spPr>
          <a:xfrm>
            <a:off x="488274" y="1241530"/>
            <a:ext cx="2618912" cy="39949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10">
            <a:extLst>
              <a:ext uri="{FF2B5EF4-FFF2-40B4-BE49-F238E27FC236}">
                <a16:creationId xmlns:a16="http://schemas.microsoft.com/office/drawing/2014/main" id="{395934EA-9C35-33F7-E139-A633D7EE2F0A}"/>
              </a:ext>
            </a:extLst>
          </p:cNvPr>
          <p:cNvSpPr/>
          <p:nvPr/>
        </p:nvSpPr>
        <p:spPr>
          <a:xfrm>
            <a:off x="-155503" y="1233688"/>
            <a:ext cx="3897586" cy="400110"/>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approved/cancelled</a:t>
            </a:r>
            <a:endParaRPr lang="he-IL" sz="2000" b="1" cap="none" spc="0" dirty="0">
              <a:ln w="0"/>
              <a:solidFill>
                <a:schemeClr val="tx1"/>
              </a:solidFill>
              <a:effectLst>
                <a:outerShdw blurRad="38100" dist="19050" dir="2700000" algn="tl" rotWithShape="0">
                  <a:schemeClr val="dk1">
                    <a:alpha val="40000"/>
                  </a:schemeClr>
                </a:outerShdw>
              </a:effectLst>
            </a:endParaRPr>
          </a:p>
        </p:txBody>
      </p:sp>
      <p:pic>
        <p:nvPicPr>
          <p:cNvPr id="20" name="תמונה 19">
            <a:extLst>
              <a:ext uri="{FF2B5EF4-FFF2-40B4-BE49-F238E27FC236}">
                <a16:creationId xmlns:a16="http://schemas.microsoft.com/office/drawing/2014/main" id="{DDBA4B3D-9968-1420-DE37-4354353F9242}"/>
              </a:ext>
            </a:extLst>
          </p:cNvPr>
          <p:cNvPicPr>
            <a:picLocks noChangeAspect="1"/>
          </p:cNvPicPr>
          <p:nvPr/>
        </p:nvPicPr>
        <p:blipFill>
          <a:blip r:embed="rId3"/>
          <a:stretch>
            <a:fillRect/>
          </a:stretch>
        </p:blipFill>
        <p:spPr>
          <a:xfrm>
            <a:off x="3579847" y="1233688"/>
            <a:ext cx="2633700" cy="414564"/>
          </a:xfrm>
          <a:prstGeom prst="rect">
            <a:avLst/>
          </a:prstGeom>
        </p:spPr>
      </p:pic>
      <p:sp>
        <p:nvSpPr>
          <p:cNvPr id="21" name="מלבן 20">
            <a:extLst>
              <a:ext uri="{FF2B5EF4-FFF2-40B4-BE49-F238E27FC236}">
                <a16:creationId xmlns:a16="http://schemas.microsoft.com/office/drawing/2014/main" id="{77CF2F8A-BB61-1801-16FF-100A74B055F3}"/>
              </a:ext>
            </a:extLst>
          </p:cNvPr>
          <p:cNvSpPr/>
          <p:nvPr/>
        </p:nvSpPr>
        <p:spPr>
          <a:xfrm>
            <a:off x="3784854" y="1219234"/>
            <a:ext cx="2223686" cy="400110"/>
          </a:xfrm>
          <a:prstGeom prst="rect">
            <a:avLst/>
          </a:prstGeom>
          <a:noFill/>
        </p:spPr>
        <p:txBody>
          <a:bodyPr wrap="none" lIns="91440" tIns="45720" rIns="91440" bIns="45720">
            <a:spAutoFit/>
          </a:bodyPr>
          <a:lstStyle/>
          <a:p>
            <a:pPr algn="ctr"/>
            <a:r>
              <a:rPr lang="en-US" sz="2000" b="1" dirty="0">
                <a:ln w="0"/>
                <a:effectLst>
                  <a:outerShdw blurRad="38100" dist="19050" dir="2700000" algn="tl" rotWithShape="0">
                    <a:schemeClr val="dk1">
                      <a:alpha val="40000"/>
                    </a:schemeClr>
                  </a:outerShdw>
                </a:effectLst>
              </a:rPr>
              <a:t>Select work time</a:t>
            </a:r>
            <a:endParaRPr lang="he-IL" sz="2000" b="1" cap="none" spc="0" dirty="0">
              <a:ln w="0"/>
              <a:solidFill>
                <a:schemeClr val="tx1"/>
              </a:solidFill>
              <a:effectLst>
                <a:outerShdw blurRad="38100" dist="19050" dir="2700000" algn="tl" rotWithShape="0">
                  <a:schemeClr val="dk1">
                    <a:alpha val="40000"/>
                  </a:schemeClr>
                </a:outerShdw>
              </a:effectLst>
            </a:endParaRPr>
          </a:p>
        </p:txBody>
      </p:sp>
      <p:pic>
        <p:nvPicPr>
          <p:cNvPr id="23" name="תמונה 22" descr="תמונה שמכילה טקסט, טלפון נייד, מכשיר נייד, גאדג'ט&#10;&#10;התיאור נוצר באופן אוטומטי">
            <a:extLst>
              <a:ext uri="{FF2B5EF4-FFF2-40B4-BE49-F238E27FC236}">
                <a16:creationId xmlns:a16="http://schemas.microsoft.com/office/drawing/2014/main" id="{9FFF7CE4-A955-0E33-DFBF-E46D2AF42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941" y="1724092"/>
            <a:ext cx="2627792" cy="4788000"/>
          </a:xfrm>
          <a:prstGeom prst="rect">
            <a:avLst/>
          </a:prstGeom>
        </p:spPr>
      </p:pic>
      <p:pic>
        <p:nvPicPr>
          <p:cNvPr id="24" name="תמונה 23">
            <a:extLst>
              <a:ext uri="{FF2B5EF4-FFF2-40B4-BE49-F238E27FC236}">
                <a16:creationId xmlns:a16="http://schemas.microsoft.com/office/drawing/2014/main" id="{7CCA03B9-2FB0-C465-460F-8B3741D1DA92}"/>
              </a:ext>
            </a:extLst>
          </p:cNvPr>
          <p:cNvPicPr>
            <a:picLocks noChangeAspect="1"/>
          </p:cNvPicPr>
          <p:nvPr/>
        </p:nvPicPr>
        <p:blipFill>
          <a:blip r:embed="rId5"/>
          <a:stretch>
            <a:fillRect/>
          </a:stretch>
        </p:blipFill>
        <p:spPr>
          <a:xfrm>
            <a:off x="6686208" y="1236101"/>
            <a:ext cx="2633700" cy="414564"/>
          </a:xfrm>
          <a:prstGeom prst="rect">
            <a:avLst/>
          </a:prstGeom>
        </p:spPr>
      </p:pic>
      <p:sp>
        <p:nvSpPr>
          <p:cNvPr id="25" name="מלבן 24">
            <a:extLst>
              <a:ext uri="{FF2B5EF4-FFF2-40B4-BE49-F238E27FC236}">
                <a16:creationId xmlns:a16="http://schemas.microsoft.com/office/drawing/2014/main" id="{2645FD30-C367-D212-32F5-CBAA0F35307D}"/>
              </a:ext>
            </a:extLst>
          </p:cNvPr>
          <p:cNvSpPr/>
          <p:nvPr/>
        </p:nvSpPr>
        <p:spPr>
          <a:xfrm>
            <a:off x="7418602" y="1248142"/>
            <a:ext cx="1168911" cy="400110"/>
          </a:xfrm>
          <a:prstGeom prst="rect">
            <a:avLst/>
          </a:prstGeom>
          <a:noFill/>
        </p:spPr>
        <p:txBody>
          <a:bodyPr wrap="none" lIns="91440" tIns="45720" rIns="91440" bIns="45720">
            <a:spAutoFit/>
          </a:bodyPr>
          <a:lstStyle/>
          <a:p>
            <a:pPr algn="ctr"/>
            <a:r>
              <a:rPr lang="en-US" sz="2000" b="1" dirty="0">
                <a:ln w="0"/>
                <a:effectLst>
                  <a:outerShdw blurRad="38100" dist="19050" dir="2700000" algn="tl" rotWithShape="0">
                    <a:schemeClr val="dk1">
                      <a:alpha val="40000"/>
                    </a:schemeClr>
                  </a:outerShdw>
                </a:effectLst>
              </a:rPr>
              <a:t>Sign out</a:t>
            </a:r>
            <a:endParaRPr lang="he-IL" sz="2000" b="1" cap="none" spc="0" dirty="0">
              <a:ln w="0"/>
              <a:solidFill>
                <a:schemeClr val="tx1"/>
              </a:solidFill>
              <a:effectLst>
                <a:outerShdw blurRad="38100" dist="19050" dir="2700000" algn="tl" rotWithShape="0">
                  <a:schemeClr val="dk1">
                    <a:alpha val="40000"/>
                  </a:schemeClr>
                </a:outerShdw>
              </a:effectLst>
            </a:endParaRPr>
          </a:p>
        </p:txBody>
      </p:sp>
      <p:pic>
        <p:nvPicPr>
          <p:cNvPr id="3" name="תמונה 2" descr="תמונה שמכילה טקסט, צילום מסך, טלפון נייד, מכשיר נייד&#10;&#10;התיאור נוצר באופן אוטומטי">
            <a:extLst>
              <a:ext uri="{FF2B5EF4-FFF2-40B4-BE49-F238E27FC236}">
                <a16:creationId xmlns:a16="http://schemas.microsoft.com/office/drawing/2014/main" id="{36EB9A69-CF06-35FD-82F2-81988513D3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517" y="1724092"/>
            <a:ext cx="2618366" cy="4788000"/>
          </a:xfrm>
          <a:prstGeom prst="rect">
            <a:avLst/>
          </a:prstGeom>
        </p:spPr>
      </p:pic>
      <p:pic>
        <p:nvPicPr>
          <p:cNvPr id="5" name="תמונה 4" descr="תמונה שמכילה טלפון נייד, צילום מסך, מכשיר נייד, מכשיר תקשורת&#10;&#10;התיאור נוצר באופן אוטומטי">
            <a:extLst>
              <a:ext uri="{FF2B5EF4-FFF2-40B4-BE49-F238E27FC236}">
                <a16:creationId xmlns:a16="http://schemas.microsoft.com/office/drawing/2014/main" id="{6EE199A0-931A-5B1A-0A90-F3716AE67D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9847" y="1724092"/>
            <a:ext cx="2627792" cy="4788000"/>
          </a:xfrm>
          <a:prstGeom prst="rect">
            <a:avLst/>
          </a:prstGeom>
        </p:spPr>
      </p:pic>
      <p:sp>
        <p:nvSpPr>
          <p:cNvPr id="8" name="מלבן 7">
            <a:extLst>
              <a:ext uri="{FF2B5EF4-FFF2-40B4-BE49-F238E27FC236}">
                <a16:creationId xmlns:a16="http://schemas.microsoft.com/office/drawing/2014/main" id="{737EFB4C-8D9E-47EC-EEBB-6B791D202616}"/>
              </a:ext>
            </a:extLst>
          </p:cNvPr>
          <p:cNvSpPr/>
          <p:nvPr/>
        </p:nvSpPr>
        <p:spPr>
          <a:xfrm>
            <a:off x="3210297" y="141236"/>
            <a:ext cx="6428362"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Trainer Profile Continue</a:t>
            </a:r>
            <a:endParaRPr lang="he-IL" sz="4400" b="1" cap="none" spc="0" dirty="0">
              <a:ln w="0"/>
              <a:solidFill>
                <a:schemeClr val="tx1"/>
              </a:solidFill>
              <a:effectLst>
                <a:outerShdw blurRad="38100" dist="19050" dir="2700000" algn="tl" rotWithShape="0">
                  <a:schemeClr val="dk1">
                    <a:alpha val="40000"/>
                  </a:schemeClr>
                </a:outerShdw>
              </a:effectLst>
            </a:endParaRPr>
          </a:p>
        </p:txBody>
      </p:sp>
      <p:pic>
        <p:nvPicPr>
          <p:cNvPr id="12" name="תמונה 11">
            <a:extLst>
              <a:ext uri="{FF2B5EF4-FFF2-40B4-BE49-F238E27FC236}">
                <a16:creationId xmlns:a16="http://schemas.microsoft.com/office/drawing/2014/main" id="{8AEDA21C-202D-046E-1CBA-38D4E8D10F15}"/>
              </a:ext>
            </a:extLst>
          </p:cNvPr>
          <p:cNvPicPr>
            <a:picLocks noChangeAspect="1"/>
          </p:cNvPicPr>
          <p:nvPr/>
        </p:nvPicPr>
        <p:blipFill>
          <a:blip r:embed="rId8"/>
          <a:stretch>
            <a:fillRect/>
          </a:stretch>
        </p:blipFill>
        <p:spPr>
          <a:xfrm>
            <a:off x="488274" y="7752"/>
            <a:ext cx="1621677" cy="1036410"/>
          </a:xfrm>
          <a:prstGeom prst="rect">
            <a:avLst/>
          </a:prstGeom>
        </p:spPr>
      </p:pic>
    </p:spTree>
    <p:extLst>
      <p:ext uri="{BB962C8B-B14F-4D97-AF65-F5344CB8AC3E}">
        <p14:creationId xmlns:p14="http://schemas.microsoft.com/office/powerpoint/2010/main" val="252550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4">
            <a:extLst>
              <a:ext uri="{FF2B5EF4-FFF2-40B4-BE49-F238E27FC236}">
                <a16:creationId xmlns:a16="http://schemas.microsoft.com/office/drawing/2014/main" id="{3460F4FF-5ACA-827B-9570-4DB5102259AE}"/>
              </a:ext>
            </a:extLst>
          </p:cNvPr>
          <p:cNvSpPr/>
          <p:nvPr/>
        </p:nvSpPr>
        <p:spPr>
          <a:xfrm>
            <a:off x="0" y="1"/>
            <a:ext cx="12192000" cy="1060600"/>
          </a:xfrm>
          <a:custGeom>
            <a:avLst/>
            <a:gdLst/>
            <a:ahLst/>
            <a:cxnLst/>
            <a:rect l="l" t="t" r="r" b="b"/>
            <a:pathLst>
              <a:path w="4766028" h="948992">
                <a:moveTo>
                  <a:pt x="0" y="0"/>
                </a:moveTo>
                <a:lnTo>
                  <a:pt x="4766028" y="0"/>
                </a:lnTo>
                <a:lnTo>
                  <a:pt x="4766028" y="948992"/>
                </a:lnTo>
                <a:lnTo>
                  <a:pt x="0" y="948992"/>
                </a:lnTo>
                <a:close/>
              </a:path>
            </a:pathLst>
          </a:custGeom>
          <a:solidFill>
            <a:srgbClr val="FFC000"/>
          </a:solidFill>
        </p:spPr>
        <p:txBody>
          <a:bodyPr/>
          <a:lstStyle/>
          <a:p>
            <a:endParaRPr lang="he-IL" sz="4400" dirty="0">
              <a:latin typeface="Courier New" panose="02070309020205020404" pitchFamily="49" charset="0"/>
              <a:cs typeface="Courier New" panose="02070309020205020404" pitchFamily="49" charset="0"/>
            </a:endParaRPr>
          </a:p>
        </p:txBody>
      </p:sp>
      <p:sp>
        <p:nvSpPr>
          <p:cNvPr id="4" name="מציין מיקום תוכן 2">
            <a:extLst>
              <a:ext uri="{FF2B5EF4-FFF2-40B4-BE49-F238E27FC236}">
                <a16:creationId xmlns:a16="http://schemas.microsoft.com/office/drawing/2014/main" id="{D5975BD6-4E25-10AA-8248-1944C29BB8E1}"/>
              </a:ext>
            </a:extLst>
          </p:cNvPr>
          <p:cNvSpPr txBox="1">
            <a:spLocks/>
          </p:cNvSpPr>
          <p:nvPr/>
        </p:nvSpPr>
        <p:spPr>
          <a:xfrm>
            <a:off x="1162235" y="1153524"/>
            <a:ext cx="10191565" cy="4953739"/>
          </a:xfrm>
          <a:prstGeom prst="rect">
            <a:avLst/>
          </a:prstGeom>
        </p:spPr>
        <p:txBody>
          <a:bodyPr vert="horz" lIns="91440" tIns="45720" rIns="91440" bIns="45720" rtlCol="0">
            <a:normAutofit fontScale="85000" lnSpcReduction="10000"/>
          </a:bodyPr>
          <a:lst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1" i="0" u="none" strike="noStrike" kern="1200" cap="none" spc="0" normalizeH="0" baseline="0" noProof="0" dirty="0">
                <a:ln>
                  <a:noFill/>
                </a:ln>
                <a:effectLst/>
                <a:highlight>
                  <a:srgbClr val="FFC000"/>
                </a:highlight>
                <a:uLnTx/>
                <a:uFillTx/>
                <a:latin typeface="Calibri" panose="020F0502020204030204" pitchFamily="34" charset="0"/>
                <a:ea typeface="Calibri" panose="020F0502020204030204" pitchFamily="34" charset="0"/>
                <a:cs typeface="Calibri" panose="020F0502020204030204" pitchFamily="34" charset="0"/>
              </a:rPr>
              <a:t>אוראל</a:t>
            </a:r>
            <a:r>
              <a:rPr kumimoji="0" lang="he-IL" sz="17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 </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ראש צוות. חילקה את עבודות הצוות לפי חוזקות/חולשות של חברי הצוות ביעילות מקסימלית.</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אוראל פיקחה על התקדמות הצוות וקבלת ההחלטות והבטיחה שהחזון ההתחלתי שלנו בוצע בהצלחה יתרה.</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בנוסף, אוראל הובילה את עיצוב האפליקציה וחווית המשתמש (</a:t>
            </a:r>
            <a:r>
              <a:rPr kumimoji="0" lang="en-US"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front-end</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ואף תמכה במימוש פונקציונליות האפליקציה.</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תפקידה הכפול היה חיוני בגישור הפער בין ההישגים הטכניים שלנו לבין הבנת הקהל שלנו.</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מנהיגותה תרמה רבות ליחס הדדי והולם בין חברי הצוות ושמירה על דינמיקה </a:t>
            </a:r>
            <a:r>
              <a:rPr kumimoji="0" lang="he-IL" sz="1700" b="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Calibri" panose="020F0502020204030204" pitchFamily="34" charset="0"/>
              </a:rPr>
              <a:t>צוותית</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מגובשת ואווירה נעימה ומכבדת תמיד.</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עזרה ותמך משמעותית בכל מטלות הקורס החל משלב הייזום.</a:t>
            </a:r>
            <a:endParaRPr kumimoji="0" lang="he-IL" sz="1700" b="0" i="0" u="none" strike="noStrike" kern="1200" cap="none" spc="0" normalizeH="0" baseline="0" noProof="0" dirty="0">
              <a:ln>
                <a:noFill/>
              </a:ln>
              <a:effectLst/>
              <a:highlight>
                <a:srgbClr val="00FFFF"/>
              </a:highligh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1" i="0" u="none" strike="noStrike" kern="1200" cap="none" spc="0" normalizeH="0" baseline="0" noProof="0" dirty="0">
                <a:ln>
                  <a:noFill/>
                </a:ln>
                <a:effectLst/>
                <a:highlight>
                  <a:srgbClr val="FFC000"/>
                </a:highlight>
                <a:uLnTx/>
                <a:uFillTx/>
                <a:latin typeface="Calibri" panose="020F0502020204030204" pitchFamily="34" charset="0"/>
                <a:ea typeface="Calibri" panose="020F0502020204030204" pitchFamily="34" charset="0"/>
                <a:cs typeface="Calibri" panose="020F0502020204030204" pitchFamily="34" charset="0"/>
              </a:rPr>
              <a:t>יונתן</a:t>
            </a:r>
            <a:r>
              <a:rPr kumimoji="0" lang="he-IL" sz="17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 </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יוזם רעיון האפליקציה. </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מימש חלקים נרחבים מאוד בפונקציונליות של האפליקציה תוך שמירה על אבטחת המידע ושימוש באלגוריתמים יעילים ביותר.</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יונתן הוביל את חלק ה -  </a:t>
            </a:r>
            <a:r>
              <a:rPr kumimoji="0" lang="en-US"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back-end</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עם התמקדות ב –</a:t>
            </a:r>
            <a:r>
              <a:rPr kumimoji="0" lang="en-US"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firebase</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כדי לנהל את הנתונים של האפליקציה שלנו ביעילות מקסימלית.</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יונתן הבטיח שניהול הנתונים של האפליקציה שלנו יהיה חזק וניתן להרחבה.</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יתרה מזאת, יונתן תרם רבות לשאר חברי הצוות לעמוד במשימתם ותמך ועזר לכולם בסבלנות בכל מה שנדרש (החל משלב הקמת סביבת העבודה במחשב ועד למימוש פונקציונליות של המערכת). </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עזר ותמך משמעותית בכל מטלות הקורס החל משלב הייזום.</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1" i="0" u="none" strike="noStrike" kern="1200" cap="none" spc="0" normalizeH="0" baseline="0" noProof="0" dirty="0">
                <a:ln>
                  <a:noFill/>
                </a:ln>
                <a:effectLst/>
                <a:highlight>
                  <a:srgbClr val="FFC000"/>
                </a:highlight>
                <a:uLnTx/>
                <a:uFillTx/>
                <a:latin typeface="Calibri" panose="020F0502020204030204" pitchFamily="34" charset="0"/>
                <a:ea typeface="Calibri" panose="020F0502020204030204" pitchFamily="34" charset="0"/>
                <a:cs typeface="Calibri" panose="020F0502020204030204" pitchFamily="34" charset="0"/>
              </a:rPr>
              <a:t>אילן</a:t>
            </a:r>
            <a:r>
              <a:rPr kumimoji="0" lang="he-IL" sz="17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 </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בדומה ליונתן ויחד </a:t>
            </a:r>
            <a:r>
              <a:rPr kumimoji="0" lang="he-IL" sz="1700" b="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Calibri" panose="020F0502020204030204" pitchFamily="34" charset="0"/>
              </a:rPr>
              <a:t>איתו</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מימש חלקים נרחבים מאוד בפונקציונליות המערכת ואף תרם רבות לרעיונות שהוצעו.</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יחד עם יונתן הוביל את חלק ה – </a:t>
            </a:r>
            <a:r>
              <a:rPr kumimoji="0" lang="en-US"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back-end</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תוך התמקדות ב-</a:t>
            </a:r>
            <a:r>
              <a:rPr kumimoji="0" lang="en-US"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firebase</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כדי לנהל נתונים ביעילות מקסימלית והבטיחו שניהול הנתונים יהיה </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חזק ואף ניתן להרחבה. </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בנוסף, אילן הבטיח שחווית המשתמש (</a:t>
            </a:r>
            <a:r>
              <a:rPr kumimoji="0" lang="en-US"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front-end</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וצבעי האפליקציה יהיו מסונכרנים ונעימים למשתמש.</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יתרה מכך, אילן עקב אחר התקדמות הפרויקט ותמך ועודד לסיים דברים על כנם וטרם זמנם כדי לאפשר מרחב </a:t>
            </a:r>
            <a:r>
              <a:rPr kumimoji="0" lang="he-IL" sz="1700" b="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Calibri" panose="020F0502020204030204" pitchFamily="34" charset="0"/>
              </a:rPr>
              <a:t>תימרון</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טוב יותר בבעיות </a:t>
            </a:r>
            <a:r>
              <a:rPr kumimoji="0" lang="he-IL" sz="1700" b="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Calibri" panose="020F0502020204030204" pitchFamily="34" charset="0"/>
              </a:rPr>
              <a:t>ופיתרונן</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אילן אף תמך במצב הרוח של חברי הפרויקט ותמיד גרם לאווירה נעימה בין חברי הצוות.</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עזר ותמך משמעותית בכל מטלות הקורס החל משלב </a:t>
            </a:r>
            <a:r>
              <a:rPr kumimoji="0" lang="he-IL" sz="1700" b="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Calibri" panose="020F0502020204030204" pitchFamily="34" charset="0"/>
              </a:rPr>
              <a:t>הייזו</a:t>
            </a:r>
            <a:r>
              <a:rPr lang="he-IL" sz="1700" dirty="0">
                <a:latin typeface="Calibri" panose="020F0502020204030204" pitchFamily="34" charset="0"/>
                <a:ea typeface="Calibri" panose="020F0502020204030204" pitchFamily="34" charset="0"/>
                <a:cs typeface="Calibri" panose="020F0502020204030204" pitchFamily="34" charset="0"/>
              </a:rPr>
              <a:t>ם.</a:t>
            </a:r>
            <a:endPar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1" i="0" u="none" strike="noStrike" kern="1200" cap="none" spc="0" normalizeH="0" baseline="0" noProof="0" dirty="0">
                <a:ln>
                  <a:noFill/>
                </a:ln>
                <a:effectLst/>
                <a:highlight>
                  <a:srgbClr val="FFC000"/>
                </a:highlight>
                <a:uLnTx/>
                <a:uFillTx/>
                <a:latin typeface="Calibri" panose="020F0502020204030204" pitchFamily="34" charset="0"/>
                <a:ea typeface="Calibri" panose="020F0502020204030204" pitchFamily="34" charset="0"/>
                <a:cs typeface="Calibri" panose="020F0502020204030204" pitchFamily="34" charset="0"/>
              </a:rPr>
              <a:t>אביחי </a:t>
            </a:r>
            <a:r>
              <a:rPr kumimoji="0" lang="he-IL" sz="17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a:t>
            </a: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מימש ותמך בחלקים נרחבים של פונקציונליות המערכת. </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הוביל את שלב הדרישות הפונקציונליות / לא פונקציונליות תוך הגדלת ראש וירידה לפרטים הכי קטנים תוך הבנה של מה רצוי במערכת ומה לא.</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היה אחראי על שלב בניית המצגת ועריכתה תוך הצגתה באופן הוויזואלי באופן מובן וברור לכל על הצד הטוב ביותר.</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תפקידו בחלק זה היה מעבר ל-להראות את האפליקציה, אלא לספר את סיפורה הכולל של המערכת החל משלב הרעיון והייזום ועד השלב הסופי, המוצר המוגמר. </a:t>
            </a:r>
          </a:p>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r>
              <a:rPr kumimoji="0" lang="he-IL" sz="17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עזר ותמך משמעותית בכל מטלות הקורס החל משלב </a:t>
            </a:r>
            <a:r>
              <a:rPr kumimoji="0" lang="he-IL" sz="1700" b="0"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Calibri" panose="020F0502020204030204" pitchFamily="34" charset="0"/>
              </a:rPr>
              <a:t>הייזו</a:t>
            </a:r>
            <a:r>
              <a:rPr lang="he-IL" sz="1700" dirty="0">
                <a:latin typeface="Calibri" panose="020F0502020204030204" pitchFamily="34" charset="0"/>
                <a:ea typeface="Calibri" panose="020F0502020204030204" pitchFamily="34" charset="0"/>
                <a:cs typeface="Calibri" panose="020F0502020204030204" pitchFamily="34" charset="0"/>
              </a:rPr>
              <a:t>ם.</a:t>
            </a:r>
            <a:endParaRPr kumimoji="0" lang="he-IL" sz="1600" b="0" i="0" u="none" strike="noStrike" kern="1200" cap="none" spc="0" normalizeH="0" baseline="0" noProof="0" dirty="0">
              <a:ln>
                <a:noFill/>
              </a:ln>
              <a:effectLst/>
              <a:uLnTx/>
              <a:uFillTx/>
              <a:latin typeface="Calibri"/>
              <a:ea typeface="+mn-ea"/>
              <a:cs typeface="Arial" panose="020B0604020202020204" pitchFamily="34" charset="0"/>
            </a:endParaRPr>
          </a:p>
          <a:p>
            <a:pPr marL="228600" marR="0" lvl="0" indent="-228600" algn="r" defTabSz="914400" rtl="1" eaLnBrk="1" fontAlgn="auto" latinLnBrk="0" hangingPunct="1">
              <a:lnSpc>
                <a:spcPct val="90000"/>
              </a:lnSpc>
              <a:spcBef>
                <a:spcPts val="1000"/>
              </a:spcBef>
              <a:spcAft>
                <a:spcPts val="0"/>
              </a:spcAft>
              <a:buClrTx/>
              <a:buSzTx/>
              <a:buFont typeface="Wingdings 2" pitchFamily="18" charset="2"/>
              <a:buChar char=""/>
              <a:tabLst/>
              <a:defRPr/>
            </a:pPr>
            <a:endParaRPr kumimoji="0" lang="he-IL" sz="1800" b="0" i="0" u="none" strike="noStrike" kern="1200" cap="none" spc="0" normalizeH="0" baseline="0" noProof="0" dirty="0">
              <a:ln>
                <a:noFill/>
              </a:ln>
              <a:effectLst/>
              <a:uLnTx/>
              <a:uFillTx/>
              <a:latin typeface="Calibri"/>
              <a:ea typeface="+mn-ea"/>
              <a:cs typeface="Arial" panose="020B0604020202020204" pitchFamily="34" charset="0"/>
            </a:endParaRPr>
          </a:p>
        </p:txBody>
      </p:sp>
      <p:sp>
        <p:nvSpPr>
          <p:cNvPr id="5" name="כותרת 1">
            <a:extLst>
              <a:ext uri="{FF2B5EF4-FFF2-40B4-BE49-F238E27FC236}">
                <a16:creationId xmlns:a16="http://schemas.microsoft.com/office/drawing/2014/main" id="{CB5F3EBB-DF82-86B3-5867-3999CF5DDE98}"/>
              </a:ext>
            </a:extLst>
          </p:cNvPr>
          <p:cNvSpPr txBox="1">
            <a:spLocks/>
          </p:cNvSpPr>
          <p:nvPr/>
        </p:nvSpPr>
        <p:spPr>
          <a:xfrm>
            <a:off x="0" y="92924"/>
            <a:ext cx="10515600" cy="1250918"/>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b="1" dirty="0">
                <a:latin typeface="Courier New" panose="02070309020205020404" pitchFamily="49" charset="0"/>
                <a:cs typeface="Courier New" panose="02070309020205020404" pitchFamily="49" charset="0"/>
              </a:rPr>
              <a:t>חלוקת תפקידים</a:t>
            </a:r>
          </a:p>
        </p:txBody>
      </p:sp>
      <p:pic>
        <p:nvPicPr>
          <p:cNvPr id="12" name="תמונה 11">
            <a:extLst>
              <a:ext uri="{FF2B5EF4-FFF2-40B4-BE49-F238E27FC236}">
                <a16:creationId xmlns:a16="http://schemas.microsoft.com/office/drawing/2014/main" id="{58D03C49-D8EB-FC4F-FAB2-3335EEC85827}"/>
              </a:ext>
            </a:extLst>
          </p:cNvPr>
          <p:cNvPicPr>
            <a:picLocks noChangeAspect="1"/>
          </p:cNvPicPr>
          <p:nvPr/>
        </p:nvPicPr>
        <p:blipFill>
          <a:blip r:embed="rId2"/>
          <a:stretch>
            <a:fillRect/>
          </a:stretch>
        </p:blipFill>
        <p:spPr>
          <a:xfrm>
            <a:off x="432749" y="188083"/>
            <a:ext cx="2106266" cy="1060600"/>
          </a:xfrm>
          <a:prstGeom prst="rect">
            <a:avLst/>
          </a:prstGeom>
        </p:spPr>
      </p:pic>
    </p:spTree>
    <p:extLst>
      <p:ext uri="{BB962C8B-B14F-4D97-AF65-F5344CB8AC3E}">
        <p14:creationId xmlns:p14="http://schemas.microsoft.com/office/powerpoint/2010/main" val="1365014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21986DE8-DCAC-1007-6AEC-F59452A2BCA0}"/>
              </a:ext>
            </a:extLst>
          </p:cNvPr>
          <p:cNvPicPr>
            <a:picLocks noChangeAspect="1"/>
          </p:cNvPicPr>
          <p:nvPr/>
        </p:nvPicPr>
        <p:blipFill>
          <a:blip r:embed="rId2"/>
          <a:stretch>
            <a:fillRect/>
          </a:stretch>
        </p:blipFill>
        <p:spPr>
          <a:xfrm>
            <a:off x="35472" y="-7944"/>
            <a:ext cx="12192000" cy="923330"/>
          </a:xfrm>
          <a:prstGeom prst="rect">
            <a:avLst/>
          </a:prstGeom>
        </p:spPr>
      </p:pic>
      <p:pic>
        <p:nvPicPr>
          <p:cNvPr id="9" name="תמונה 8">
            <a:extLst>
              <a:ext uri="{FF2B5EF4-FFF2-40B4-BE49-F238E27FC236}">
                <a16:creationId xmlns:a16="http://schemas.microsoft.com/office/drawing/2014/main" id="{6B5116C8-A5CD-6189-4464-F2F11A997C68}"/>
              </a:ext>
            </a:extLst>
          </p:cNvPr>
          <p:cNvPicPr>
            <a:picLocks noChangeAspect="1"/>
          </p:cNvPicPr>
          <p:nvPr/>
        </p:nvPicPr>
        <p:blipFill>
          <a:blip r:embed="rId3"/>
          <a:stretch>
            <a:fillRect/>
          </a:stretch>
        </p:blipFill>
        <p:spPr>
          <a:xfrm>
            <a:off x="7960692" y="1724985"/>
            <a:ext cx="2403797" cy="4631423"/>
          </a:xfrm>
          <a:prstGeom prst="rect">
            <a:avLst/>
          </a:prstGeom>
        </p:spPr>
      </p:pic>
      <p:pic>
        <p:nvPicPr>
          <p:cNvPr id="10" name="תמונה 9">
            <a:extLst>
              <a:ext uri="{FF2B5EF4-FFF2-40B4-BE49-F238E27FC236}">
                <a16:creationId xmlns:a16="http://schemas.microsoft.com/office/drawing/2014/main" id="{BD834FE1-520D-7901-3242-2034A165FF72}"/>
              </a:ext>
            </a:extLst>
          </p:cNvPr>
          <p:cNvPicPr>
            <a:picLocks noChangeAspect="1"/>
          </p:cNvPicPr>
          <p:nvPr/>
        </p:nvPicPr>
        <p:blipFill>
          <a:blip r:embed="rId4"/>
          <a:stretch>
            <a:fillRect/>
          </a:stretch>
        </p:blipFill>
        <p:spPr>
          <a:xfrm>
            <a:off x="9571238" y="2264563"/>
            <a:ext cx="329213" cy="1164437"/>
          </a:xfrm>
          <a:prstGeom prst="rect">
            <a:avLst/>
          </a:prstGeom>
        </p:spPr>
      </p:pic>
      <p:sp>
        <p:nvSpPr>
          <p:cNvPr id="12" name="תיבת טקסט 11">
            <a:extLst>
              <a:ext uri="{FF2B5EF4-FFF2-40B4-BE49-F238E27FC236}">
                <a16:creationId xmlns:a16="http://schemas.microsoft.com/office/drawing/2014/main" id="{9A207FDE-C8B8-91E2-EB92-949464753E22}"/>
              </a:ext>
            </a:extLst>
          </p:cNvPr>
          <p:cNvSpPr txBox="1"/>
          <p:nvPr/>
        </p:nvSpPr>
        <p:spPr>
          <a:xfrm>
            <a:off x="6971190" y="2523615"/>
            <a:ext cx="6094520"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entury Gothic" panose="020B0502020202020204"/>
                <a:ea typeface="+mn-ea"/>
                <a:cs typeface="+mn-cs"/>
              </a:rPr>
              <a:t>(1)</a:t>
            </a:r>
            <a:endParaRPr kumimoji="0" lang="he-IL" sz="36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entury Gothic" panose="020B0502020202020204"/>
              <a:ea typeface="+mn-ea"/>
              <a:cs typeface="Gisha" panose="020B0502040204020203" pitchFamily="34" charset="-79"/>
            </a:endParaRPr>
          </a:p>
        </p:txBody>
      </p:sp>
      <p:pic>
        <p:nvPicPr>
          <p:cNvPr id="13" name="תמונה 12">
            <a:extLst>
              <a:ext uri="{FF2B5EF4-FFF2-40B4-BE49-F238E27FC236}">
                <a16:creationId xmlns:a16="http://schemas.microsoft.com/office/drawing/2014/main" id="{A4E59C97-9CAD-F9A5-6B2D-ABABECB9F365}"/>
              </a:ext>
            </a:extLst>
          </p:cNvPr>
          <p:cNvPicPr>
            <a:picLocks noChangeAspect="1"/>
          </p:cNvPicPr>
          <p:nvPr/>
        </p:nvPicPr>
        <p:blipFill>
          <a:blip r:embed="rId5"/>
          <a:stretch>
            <a:fillRect/>
          </a:stretch>
        </p:blipFill>
        <p:spPr>
          <a:xfrm>
            <a:off x="10126106" y="3346704"/>
            <a:ext cx="547721" cy="429800"/>
          </a:xfrm>
          <a:prstGeom prst="rect">
            <a:avLst/>
          </a:prstGeom>
        </p:spPr>
      </p:pic>
      <p:sp>
        <p:nvSpPr>
          <p:cNvPr id="16" name="מלבן 15">
            <a:extLst>
              <a:ext uri="{FF2B5EF4-FFF2-40B4-BE49-F238E27FC236}">
                <a16:creationId xmlns:a16="http://schemas.microsoft.com/office/drawing/2014/main" id="{0F961534-00DB-D245-33C5-FB587C4C9ECE}"/>
              </a:ext>
            </a:extLst>
          </p:cNvPr>
          <p:cNvSpPr/>
          <p:nvPr/>
        </p:nvSpPr>
        <p:spPr>
          <a:xfrm>
            <a:off x="10236085" y="3392327"/>
            <a:ext cx="449161"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(2)</a:t>
            </a:r>
            <a:endParaRPr lang="he-IL" sz="1600" b="0" cap="none" spc="0" dirty="0">
              <a:ln w="0"/>
              <a:solidFill>
                <a:schemeClr val="tx1"/>
              </a:solidFill>
              <a:effectLst>
                <a:outerShdw blurRad="38100" dist="19050" dir="2700000" algn="tl" rotWithShape="0">
                  <a:schemeClr val="dk1">
                    <a:alpha val="40000"/>
                  </a:schemeClr>
                </a:outerShdw>
              </a:effectLst>
            </a:endParaRPr>
          </a:p>
        </p:txBody>
      </p:sp>
      <p:pic>
        <p:nvPicPr>
          <p:cNvPr id="17" name="תמונה 16">
            <a:extLst>
              <a:ext uri="{FF2B5EF4-FFF2-40B4-BE49-F238E27FC236}">
                <a16:creationId xmlns:a16="http://schemas.microsoft.com/office/drawing/2014/main" id="{5BEF184F-68FD-089A-ED0B-D862B081824A}"/>
              </a:ext>
            </a:extLst>
          </p:cNvPr>
          <p:cNvPicPr>
            <a:picLocks noChangeAspect="1"/>
          </p:cNvPicPr>
          <p:nvPr/>
        </p:nvPicPr>
        <p:blipFill>
          <a:blip r:embed="rId6"/>
          <a:stretch>
            <a:fillRect/>
          </a:stretch>
        </p:blipFill>
        <p:spPr>
          <a:xfrm>
            <a:off x="10399966" y="1548685"/>
            <a:ext cx="1514370" cy="1470735"/>
          </a:xfrm>
          <a:prstGeom prst="rect">
            <a:avLst/>
          </a:prstGeom>
        </p:spPr>
      </p:pic>
      <p:sp>
        <p:nvSpPr>
          <p:cNvPr id="21" name="תיבת טקסט 20">
            <a:extLst>
              <a:ext uri="{FF2B5EF4-FFF2-40B4-BE49-F238E27FC236}">
                <a16:creationId xmlns:a16="http://schemas.microsoft.com/office/drawing/2014/main" id="{53C50C3B-F435-40A1-021D-2C2FF0A7D5E9}"/>
              </a:ext>
            </a:extLst>
          </p:cNvPr>
          <p:cNvSpPr txBox="1"/>
          <p:nvPr/>
        </p:nvSpPr>
        <p:spPr>
          <a:xfrm>
            <a:off x="10399966" y="1842770"/>
            <a:ext cx="1738950" cy="892552"/>
          </a:xfrm>
          <a:prstGeom prst="rect">
            <a:avLst/>
          </a:prstGeom>
          <a:noFill/>
        </p:spPr>
        <p:txBody>
          <a:bodyPr wrap="square">
            <a:spAutoFit/>
          </a:bodyPr>
          <a:lstStyle/>
          <a:p>
            <a:r>
              <a:rPr kumimoji="0" lang="en-US" sz="13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entury Gothic" panose="020B0502020202020204"/>
                <a:ea typeface="+mn-ea"/>
                <a:cs typeface="+mn-cs"/>
              </a:rPr>
              <a:t>Select start and end time with type of sport and specialization </a:t>
            </a:r>
            <a:r>
              <a:rPr kumimoji="0" lang="en-US" sz="1300" b="1"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entury Gothic" panose="020B0502020202020204"/>
                <a:ea typeface="+mn-ea"/>
                <a:cs typeface="+mn-cs"/>
              </a:rPr>
              <a:t>(1)</a:t>
            </a:r>
            <a:r>
              <a:rPr lang="en-US" sz="1300" b="1" dirty="0">
                <a:ln w="0"/>
                <a:solidFill>
                  <a:prstClr val="black"/>
                </a:solidFill>
                <a:effectLst>
                  <a:outerShdw blurRad="38100" dist="19050" dir="2700000" algn="tl" rotWithShape="0">
                    <a:prstClr val="black">
                      <a:alpha val="40000"/>
                    </a:prstClr>
                  </a:outerShdw>
                </a:effectLst>
                <a:latin typeface="Century Gothic" panose="020B0502020202020204"/>
              </a:rPr>
              <a:t>.</a:t>
            </a:r>
            <a:r>
              <a:rPr kumimoji="0" lang="en-US" sz="13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entury Gothic" panose="020B0502020202020204"/>
                <a:ea typeface="+mn-ea"/>
                <a:cs typeface="+mn-cs"/>
              </a:rPr>
              <a:t> </a:t>
            </a:r>
            <a:endParaRPr lang="he-IL" sz="1300" dirty="0"/>
          </a:p>
        </p:txBody>
      </p:sp>
      <p:pic>
        <p:nvPicPr>
          <p:cNvPr id="22" name="תמונה 21">
            <a:extLst>
              <a:ext uri="{FF2B5EF4-FFF2-40B4-BE49-F238E27FC236}">
                <a16:creationId xmlns:a16="http://schemas.microsoft.com/office/drawing/2014/main" id="{83172E47-BE11-1EDA-06F2-8511093E9555}"/>
              </a:ext>
            </a:extLst>
          </p:cNvPr>
          <p:cNvPicPr>
            <a:picLocks noChangeAspect="1"/>
          </p:cNvPicPr>
          <p:nvPr/>
        </p:nvPicPr>
        <p:blipFill>
          <a:blip r:embed="rId7"/>
          <a:stretch>
            <a:fillRect/>
          </a:stretch>
        </p:blipFill>
        <p:spPr>
          <a:xfrm rot="4267921">
            <a:off x="10716013" y="3435601"/>
            <a:ext cx="1245883" cy="1210189"/>
          </a:xfrm>
          <a:prstGeom prst="rect">
            <a:avLst/>
          </a:prstGeom>
        </p:spPr>
      </p:pic>
      <p:sp>
        <p:nvSpPr>
          <p:cNvPr id="24" name="תיבת טקסט 23">
            <a:extLst>
              <a:ext uri="{FF2B5EF4-FFF2-40B4-BE49-F238E27FC236}">
                <a16:creationId xmlns:a16="http://schemas.microsoft.com/office/drawing/2014/main" id="{6E99E7DB-24A7-6597-40BA-31BCFD4E66B3}"/>
              </a:ext>
            </a:extLst>
          </p:cNvPr>
          <p:cNvSpPr txBox="1"/>
          <p:nvPr/>
        </p:nvSpPr>
        <p:spPr>
          <a:xfrm>
            <a:off x="10795225" y="3625018"/>
            <a:ext cx="1417115" cy="738664"/>
          </a:xfrm>
          <a:prstGeom prst="rect">
            <a:avLst/>
          </a:prstGeom>
          <a:noFill/>
        </p:spPr>
        <p:txBody>
          <a:bodyPr wrap="square">
            <a:spAutoFit/>
          </a:bodyPr>
          <a:lstStyle/>
          <a:p>
            <a:r>
              <a:rPr kumimoji="0" lang="en-US" sz="1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entury Gothic" panose="020B0502020202020204"/>
                <a:ea typeface="+mn-ea"/>
                <a:cs typeface="+mn-cs"/>
              </a:rPr>
              <a:t>Then press “Request” button </a:t>
            </a:r>
            <a:r>
              <a:rPr kumimoji="0" lang="en-US" sz="1400" b="1"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entury Gothic" panose="020B0502020202020204"/>
                <a:ea typeface="+mn-ea"/>
                <a:cs typeface="+mn-cs"/>
              </a:rPr>
              <a:t>(2)</a:t>
            </a:r>
            <a:r>
              <a:rPr lang="en-US" sz="1400" b="1" dirty="0">
                <a:ln w="0"/>
                <a:effectLst>
                  <a:outerShdw blurRad="38100" dist="19050" dir="2700000" algn="tl" rotWithShape="0">
                    <a:prstClr val="black">
                      <a:alpha val="40000"/>
                    </a:prstClr>
                  </a:outerShdw>
                </a:effectLst>
                <a:latin typeface="Century Gothic" panose="020B0502020202020204"/>
              </a:rPr>
              <a:t>.</a:t>
            </a:r>
            <a:endParaRPr lang="he-IL" dirty="0"/>
          </a:p>
        </p:txBody>
      </p:sp>
      <p:pic>
        <p:nvPicPr>
          <p:cNvPr id="25" name="תמונה 24">
            <a:extLst>
              <a:ext uri="{FF2B5EF4-FFF2-40B4-BE49-F238E27FC236}">
                <a16:creationId xmlns:a16="http://schemas.microsoft.com/office/drawing/2014/main" id="{F8FC822E-44EE-CB14-47EC-7EFDE0B1AAB9}"/>
              </a:ext>
            </a:extLst>
          </p:cNvPr>
          <p:cNvPicPr>
            <a:picLocks noChangeAspect="1"/>
          </p:cNvPicPr>
          <p:nvPr/>
        </p:nvPicPr>
        <p:blipFill>
          <a:blip r:embed="rId8"/>
          <a:stretch>
            <a:fillRect/>
          </a:stretch>
        </p:blipFill>
        <p:spPr>
          <a:xfrm>
            <a:off x="357159" y="1047019"/>
            <a:ext cx="2403797" cy="554276"/>
          </a:xfrm>
          <a:prstGeom prst="rect">
            <a:avLst/>
          </a:prstGeom>
        </p:spPr>
      </p:pic>
      <p:pic>
        <p:nvPicPr>
          <p:cNvPr id="26" name="תמונה 25">
            <a:extLst>
              <a:ext uri="{FF2B5EF4-FFF2-40B4-BE49-F238E27FC236}">
                <a16:creationId xmlns:a16="http://schemas.microsoft.com/office/drawing/2014/main" id="{11AE11E1-51D1-7B7F-0B71-1BE595B44D19}"/>
              </a:ext>
            </a:extLst>
          </p:cNvPr>
          <p:cNvPicPr>
            <a:picLocks noChangeAspect="1"/>
          </p:cNvPicPr>
          <p:nvPr/>
        </p:nvPicPr>
        <p:blipFill>
          <a:blip r:embed="rId9"/>
          <a:stretch>
            <a:fillRect/>
          </a:stretch>
        </p:blipFill>
        <p:spPr>
          <a:xfrm>
            <a:off x="2891670" y="1046511"/>
            <a:ext cx="2402032" cy="554784"/>
          </a:xfrm>
          <a:prstGeom prst="rect">
            <a:avLst/>
          </a:prstGeom>
        </p:spPr>
      </p:pic>
      <p:pic>
        <p:nvPicPr>
          <p:cNvPr id="27" name="תמונה 26">
            <a:extLst>
              <a:ext uri="{FF2B5EF4-FFF2-40B4-BE49-F238E27FC236}">
                <a16:creationId xmlns:a16="http://schemas.microsoft.com/office/drawing/2014/main" id="{EBC8D48C-85B1-67A8-D393-F1E9858FE8A0}"/>
              </a:ext>
            </a:extLst>
          </p:cNvPr>
          <p:cNvPicPr>
            <a:picLocks noChangeAspect="1"/>
          </p:cNvPicPr>
          <p:nvPr/>
        </p:nvPicPr>
        <p:blipFill>
          <a:blip r:embed="rId9"/>
          <a:stretch>
            <a:fillRect/>
          </a:stretch>
        </p:blipFill>
        <p:spPr>
          <a:xfrm>
            <a:off x="5424416" y="1046511"/>
            <a:ext cx="2402032" cy="554784"/>
          </a:xfrm>
          <a:prstGeom prst="rect">
            <a:avLst/>
          </a:prstGeom>
        </p:spPr>
      </p:pic>
      <p:pic>
        <p:nvPicPr>
          <p:cNvPr id="28" name="תמונה 27">
            <a:extLst>
              <a:ext uri="{FF2B5EF4-FFF2-40B4-BE49-F238E27FC236}">
                <a16:creationId xmlns:a16="http://schemas.microsoft.com/office/drawing/2014/main" id="{2996C7D1-3B82-E0A9-D50B-D8ABA71349BE}"/>
              </a:ext>
            </a:extLst>
          </p:cNvPr>
          <p:cNvPicPr>
            <a:picLocks noChangeAspect="1"/>
          </p:cNvPicPr>
          <p:nvPr/>
        </p:nvPicPr>
        <p:blipFill>
          <a:blip r:embed="rId9"/>
          <a:stretch>
            <a:fillRect/>
          </a:stretch>
        </p:blipFill>
        <p:spPr>
          <a:xfrm>
            <a:off x="7957162" y="1046511"/>
            <a:ext cx="2402032" cy="554784"/>
          </a:xfrm>
          <a:prstGeom prst="rect">
            <a:avLst/>
          </a:prstGeom>
        </p:spPr>
      </p:pic>
      <p:sp>
        <p:nvSpPr>
          <p:cNvPr id="29" name="מלבן 28">
            <a:extLst>
              <a:ext uri="{FF2B5EF4-FFF2-40B4-BE49-F238E27FC236}">
                <a16:creationId xmlns:a16="http://schemas.microsoft.com/office/drawing/2014/main" id="{F6DCD019-C532-0695-43FB-96B90AE9958F}"/>
              </a:ext>
            </a:extLst>
          </p:cNvPr>
          <p:cNvSpPr/>
          <p:nvPr/>
        </p:nvSpPr>
        <p:spPr>
          <a:xfrm>
            <a:off x="496304" y="1103707"/>
            <a:ext cx="2170786"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Home screen</a:t>
            </a:r>
            <a:endParaRPr lang="he-IL" sz="2400" b="1" cap="none" spc="0" dirty="0">
              <a:ln w="0"/>
              <a:solidFill>
                <a:schemeClr val="tx1"/>
              </a:solidFill>
              <a:effectLst>
                <a:outerShdw blurRad="38100" dist="19050" dir="2700000" algn="tl" rotWithShape="0">
                  <a:schemeClr val="dk1">
                    <a:alpha val="40000"/>
                  </a:schemeClr>
                </a:outerShdw>
              </a:effectLst>
            </a:endParaRPr>
          </a:p>
        </p:txBody>
      </p:sp>
      <p:sp>
        <p:nvSpPr>
          <p:cNvPr id="38" name="מלבן 37">
            <a:extLst>
              <a:ext uri="{FF2B5EF4-FFF2-40B4-BE49-F238E27FC236}">
                <a16:creationId xmlns:a16="http://schemas.microsoft.com/office/drawing/2014/main" id="{30C36202-F9D9-DBE6-1E4D-62B3A3FE3B19}"/>
              </a:ext>
            </a:extLst>
          </p:cNvPr>
          <p:cNvSpPr/>
          <p:nvPr/>
        </p:nvSpPr>
        <p:spPr>
          <a:xfrm>
            <a:off x="2850898" y="995985"/>
            <a:ext cx="2402032" cy="646331"/>
          </a:xfrm>
          <a:prstGeom prst="rect">
            <a:avLst/>
          </a:prstGeom>
          <a:noFill/>
        </p:spPr>
        <p:txBody>
          <a:bodyPr wrap="square" lIns="91440" tIns="45720" rIns="91440" bIns="45720">
            <a:spAutoFit/>
          </a:bodyPr>
          <a:lstStyle/>
          <a:p>
            <a:pPr algn="ctr"/>
            <a:r>
              <a:rPr lang="en-US" b="1" cap="none" spc="0" dirty="0" err="1">
                <a:ln w="0"/>
                <a:solidFill>
                  <a:schemeClr val="tx1"/>
                </a:solidFill>
                <a:effectLst>
                  <a:outerShdw blurRad="38100" dist="19050" dir="2700000" algn="tl" rotWithShape="0">
                    <a:schemeClr val="dk1">
                      <a:alpha val="40000"/>
                    </a:schemeClr>
                  </a:outerShdw>
                </a:effectLst>
              </a:rPr>
              <a:t>Detailes</a:t>
            </a:r>
            <a:r>
              <a:rPr lang="en-US" b="1" cap="none" spc="0" dirty="0">
                <a:ln w="0"/>
                <a:solidFill>
                  <a:schemeClr val="tx1"/>
                </a:solidFill>
                <a:effectLst>
                  <a:outerShdw blurRad="38100" dist="19050" dir="2700000" algn="tl" rotWithShape="0">
                    <a:schemeClr val="dk1">
                      <a:alpha val="40000"/>
                    </a:schemeClr>
                  </a:outerShdw>
                </a:effectLst>
              </a:rPr>
              <a:t> about training in future</a:t>
            </a:r>
            <a:endParaRPr lang="he-IL" b="1" cap="none" spc="0" dirty="0">
              <a:ln w="0"/>
              <a:solidFill>
                <a:schemeClr val="tx1"/>
              </a:solidFill>
              <a:effectLst>
                <a:outerShdw blurRad="38100" dist="19050" dir="2700000" algn="tl" rotWithShape="0">
                  <a:schemeClr val="dk1">
                    <a:alpha val="40000"/>
                  </a:schemeClr>
                </a:outerShdw>
              </a:effectLst>
            </a:endParaRPr>
          </a:p>
        </p:txBody>
      </p:sp>
      <p:sp>
        <p:nvSpPr>
          <p:cNvPr id="40" name="מלבן 39">
            <a:extLst>
              <a:ext uri="{FF2B5EF4-FFF2-40B4-BE49-F238E27FC236}">
                <a16:creationId xmlns:a16="http://schemas.microsoft.com/office/drawing/2014/main" id="{DBFA79A3-E224-A04B-8C8F-D6A83F381C1E}"/>
              </a:ext>
            </a:extLst>
          </p:cNvPr>
          <p:cNvSpPr/>
          <p:nvPr/>
        </p:nvSpPr>
        <p:spPr>
          <a:xfrm>
            <a:off x="5669537" y="995985"/>
            <a:ext cx="1838318" cy="646331"/>
          </a:xfrm>
          <a:prstGeom prst="rect">
            <a:avLst/>
          </a:prstGeom>
          <a:noFill/>
        </p:spPr>
        <p:txBody>
          <a:bodyPr wrap="squar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Training from past</a:t>
            </a:r>
            <a:endParaRPr lang="he-IL" b="1" cap="none" spc="0" dirty="0">
              <a:ln w="0"/>
              <a:solidFill>
                <a:schemeClr val="tx1"/>
              </a:solidFill>
              <a:effectLst>
                <a:outerShdw blurRad="38100" dist="19050" dir="2700000" algn="tl" rotWithShape="0">
                  <a:schemeClr val="dk1">
                    <a:alpha val="40000"/>
                  </a:schemeClr>
                </a:outerShdw>
              </a:effectLst>
            </a:endParaRPr>
          </a:p>
        </p:txBody>
      </p:sp>
      <p:sp>
        <p:nvSpPr>
          <p:cNvPr id="41" name="מלבן 40">
            <a:extLst>
              <a:ext uri="{FF2B5EF4-FFF2-40B4-BE49-F238E27FC236}">
                <a16:creationId xmlns:a16="http://schemas.microsoft.com/office/drawing/2014/main" id="{CFC3810E-6AD8-2DE3-C948-E6BCA467CBD4}"/>
              </a:ext>
            </a:extLst>
          </p:cNvPr>
          <p:cNvSpPr/>
          <p:nvPr/>
        </p:nvSpPr>
        <p:spPr>
          <a:xfrm>
            <a:off x="8025223" y="1117340"/>
            <a:ext cx="2210862" cy="430887"/>
          </a:xfrm>
          <a:prstGeom prst="rect">
            <a:avLst/>
          </a:prstGeom>
          <a:noFill/>
        </p:spPr>
        <p:txBody>
          <a:bodyPr wrap="none" lIns="91440" tIns="45720" rIns="91440" bIns="45720">
            <a:spAutoFit/>
          </a:bodyPr>
          <a:lstStyle/>
          <a:p>
            <a:pPr algn="ctr"/>
            <a:r>
              <a:rPr lang="en-US" sz="2200" b="1" cap="none" spc="0" dirty="0">
                <a:ln w="0"/>
                <a:solidFill>
                  <a:schemeClr val="tx1"/>
                </a:solidFill>
                <a:effectLst>
                  <a:outerShdw blurRad="38100" dist="19050" dir="2700000" algn="tl" rotWithShape="0">
                    <a:schemeClr val="dk1">
                      <a:alpha val="40000"/>
                    </a:schemeClr>
                  </a:outerShdw>
                </a:effectLst>
              </a:rPr>
              <a:t>Search trainers</a:t>
            </a:r>
            <a:endParaRPr lang="he-IL" sz="2200" b="1" cap="none" spc="0" dirty="0">
              <a:ln w="0"/>
              <a:solidFill>
                <a:schemeClr val="tx1"/>
              </a:solidFill>
              <a:effectLst>
                <a:outerShdw blurRad="38100" dist="19050" dir="2700000" algn="tl" rotWithShape="0">
                  <a:schemeClr val="dk1">
                    <a:alpha val="40000"/>
                  </a:schemeClr>
                </a:outerShdw>
              </a:effectLst>
            </a:endParaRPr>
          </a:p>
        </p:txBody>
      </p:sp>
      <p:sp>
        <p:nvSpPr>
          <p:cNvPr id="3" name="מלבן 2">
            <a:extLst>
              <a:ext uri="{FF2B5EF4-FFF2-40B4-BE49-F238E27FC236}">
                <a16:creationId xmlns:a16="http://schemas.microsoft.com/office/drawing/2014/main" id="{35743AAC-D111-C281-BC37-B61E66500C43}"/>
              </a:ext>
            </a:extLst>
          </p:cNvPr>
          <p:cNvSpPr/>
          <p:nvPr/>
        </p:nvSpPr>
        <p:spPr>
          <a:xfrm>
            <a:off x="4267413" y="116870"/>
            <a:ext cx="3970959"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Trainee Profile</a:t>
            </a:r>
            <a:endParaRPr lang="he-IL" sz="4400" b="1" cap="none" spc="0" dirty="0">
              <a:ln w="0"/>
              <a:solidFill>
                <a:schemeClr val="tx1"/>
              </a:solidFill>
              <a:effectLst>
                <a:outerShdw blurRad="38100" dist="19050" dir="2700000" algn="tl" rotWithShape="0">
                  <a:schemeClr val="dk1">
                    <a:alpha val="40000"/>
                  </a:schemeClr>
                </a:outerShdw>
              </a:effectLst>
            </a:endParaRPr>
          </a:p>
        </p:txBody>
      </p:sp>
      <p:pic>
        <p:nvPicPr>
          <p:cNvPr id="6" name="תמונה 5">
            <a:extLst>
              <a:ext uri="{FF2B5EF4-FFF2-40B4-BE49-F238E27FC236}">
                <a16:creationId xmlns:a16="http://schemas.microsoft.com/office/drawing/2014/main" id="{93E0FDC6-142D-6EB3-0126-2AE5D2B227D0}"/>
              </a:ext>
            </a:extLst>
          </p:cNvPr>
          <p:cNvPicPr>
            <a:picLocks noChangeAspect="1"/>
          </p:cNvPicPr>
          <p:nvPr/>
        </p:nvPicPr>
        <p:blipFill>
          <a:blip r:embed="rId10"/>
          <a:stretch>
            <a:fillRect/>
          </a:stretch>
        </p:blipFill>
        <p:spPr>
          <a:xfrm>
            <a:off x="598595" y="7572"/>
            <a:ext cx="1599906" cy="916985"/>
          </a:xfrm>
          <a:prstGeom prst="rect">
            <a:avLst/>
          </a:prstGeom>
        </p:spPr>
      </p:pic>
      <p:pic>
        <p:nvPicPr>
          <p:cNvPr id="11" name="Image 10" descr="Une image contenant texte, Téléphone mobile, capture d’écran, Appareil de communication&#10;&#10;Description générée automatiquement">
            <a:extLst>
              <a:ext uri="{FF2B5EF4-FFF2-40B4-BE49-F238E27FC236}">
                <a16:creationId xmlns:a16="http://schemas.microsoft.com/office/drawing/2014/main" id="{6E03F30B-61F4-EC5E-B3D7-40E1B412A2B2}"/>
              </a:ext>
            </a:extLst>
          </p:cNvPr>
          <p:cNvPicPr>
            <a:picLocks noChangeAspect="1"/>
          </p:cNvPicPr>
          <p:nvPr/>
        </p:nvPicPr>
        <p:blipFill rotWithShape="1">
          <a:blip r:embed="rId11">
            <a:extLst>
              <a:ext uri="{28A0092B-C50C-407E-A947-70E740481C1C}">
                <a14:useLocalDpi xmlns:a14="http://schemas.microsoft.com/office/drawing/2010/main" val="0"/>
              </a:ext>
            </a:extLst>
          </a:blip>
          <a:srcRect b="1400"/>
          <a:stretch/>
        </p:blipFill>
        <p:spPr>
          <a:xfrm>
            <a:off x="378663" y="1723758"/>
            <a:ext cx="2382293" cy="4630580"/>
          </a:xfrm>
          <a:prstGeom prst="rect">
            <a:avLst/>
          </a:prstGeom>
        </p:spPr>
      </p:pic>
      <p:pic>
        <p:nvPicPr>
          <p:cNvPr id="15" name="Image 14" descr="Une image contenant texte, Téléphone mobile, capture d’écran, Appareil mobile&#10;&#10;Description générée automatiquement">
            <a:extLst>
              <a:ext uri="{FF2B5EF4-FFF2-40B4-BE49-F238E27FC236}">
                <a16:creationId xmlns:a16="http://schemas.microsoft.com/office/drawing/2014/main" id="{BF1772C4-770C-0A05-4A61-AD14A3AECB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2672" y="1722915"/>
            <a:ext cx="2401030" cy="4631423"/>
          </a:xfrm>
          <a:prstGeom prst="rect">
            <a:avLst/>
          </a:prstGeom>
        </p:spPr>
      </p:pic>
      <p:pic>
        <p:nvPicPr>
          <p:cNvPr id="19" name="Image 18" descr="Une image contenant texte, Téléphone mobile, Appareil de communication, capture d’écran&#10;&#10;Description générée automatiquement">
            <a:extLst>
              <a:ext uri="{FF2B5EF4-FFF2-40B4-BE49-F238E27FC236}">
                <a16:creationId xmlns:a16="http://schemas.microsoft.com/office/drawing/2014/main" id="{169602E3-5D01-2C08-E16E-E56E996BD08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416" y="1722915"/>
            <a:ext cx="2417706" cy="4631423"/>
          </a:xfrm>
          <a:prstGeom prst="rect">
            <a:avLst/>
          </a:prstGeom>
        </p:spPr>
      </p:pic>
      <p:sp>
        <p:nvSpPr>
          <p:cNvPr id="20" name="Rectangle 19">
            <a:extLst>
              <a:ext uri="{FF2B5EF4-FFF2-40B4-BE49-F238E27FC236}">
                <a16:creationId xmlns:a16="http://schemas.microsoft.com/office/drawing/2014/main" id="{7E2F77EC-3C92-F974-1830-493F6E679C31}"/>
              </a:ext>
            </a:extLst>
          </p:cNvPr>
          <p:cNvSpPr/>
          <p:nvPr/>
        </p:nvSpPr>
        <p:spPr>
          <a:xfrm>
            <a:off x="2353901" y="3169946"/>
            <a:ext cx="244444" cy="26625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9A2C0579-EBF8-296B-BB41-CECE3905B3B6}"/>
              </a:ext>
            </a:extLst>
          </p:cNvPr>
          <p:cNvSpPr/>
          <p:nvPr/>
        </p:nvSpPr>
        <p:spPr>
          <a:xfrm rot="2948018">
            <a:off x="2546117" y="3635883"/>
            <a:ext cx="680908" cy="175639"/>
          </a:xfrm>
          <a:prstGeom prst="rightArrow">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0486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מלבן 22">
            <a:extLst>
              <a:ext uri="{FF2B5EF4-FFF2-40B4-BE49-F238E27FC236}">
                <a16:creationId xmlns:a16="http://schemas.microsoft.com/office/drawing/2014/main" id="{DB0D82EC-35B4-5DA0-F159-E74E03BFEF44}"/>
              </a:ext>
            </a:extLst>
          </p:cNvPr>
          <p:cNvSpPr/>
          <p:nvPr/>
        </p:nvSpPr>
        <p:spPr>
          <a:xfrm>
            <a:off x="3897610" y="3906175"/>
            <a:ext cx="1691768" cy="381740"/>
          </a:xfrm>
          <a:prstGeom prst="rect">
            <a:avLst/>
          </a:prstGeom>
          <a:solidFill>
            <a:srgbClr val="FF0000">
              <a:alpha val="28000"/>
            </a:srgbClr>
          </a:solidFill>
          <a:ln w="15875">
            <a:solidFill>
              <a:schemeClr val="accent1">
                <a:shade val="15000"/>
                <a:alpha val="5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ln>
                <a:solidFill>
                  <a:srgbClr val="FF0000"/>
                </a:solidFill>
              </a:ln>
            </a:endParaRPr>
          </a:p>
        </p:txBody>
      </p:sp>
      <p:sp>
        <p:nvSpPr>
          <p:cNvPr id="22" name="מלבן 21">
            <a:extLst>
              <a:ext uri="{FF2B5EF4-FFF2-40B4-BE49-F238E27FC236}">
                <a16:creationId xmlns:a16="http://schemas.microsoft.com/office/drawing/2014/main" id="{0EB750C2-55B9-766F-B166-A1EE83BB5B5E}"/>
              </a:ext>
            </a:extLst>
          </p:cNvPr>
          <p:cNvSpPr/>
          <p:nvPr/>
        </p:nvSpPr>
        <p:spPr>
          <a:xfrm>
            <a:off x="3941685" y="3906175"/>
            <a:ext cx="1647693" cy="381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מלבן 20">
            <a:extLst>
              <a:ext uri="{FF2B5EF4-FFF2-40B4-BE49-F238E27FC236}">
                <a16:creationId xmlns:a16="http://schemas.microsoft.com/office/drawing/2014/main" id="{A4424E76-4039-3605-7A42-EFF80E8D878D}"/>
              </a:ext>
            </a:extLst>
          </p:cNvPr>
          <p:cNvSpPr/>
          <p:nvPr/>
        </p:nvSpPr>
        <p:spPr>
          <a:xfrm>
            <a:off x="3941685" y="3906175"/>
            <a:ext cx="1647693" cy="381740"/>
          </a:xfrm>
          <a:prstGeom prst="rect">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sp>
        <p:nvSpPr>
          <p:cNvPr id="20" name="מלבן 19">
            <a:extLst>
              <a:ext uri="{FF2B5EF4-FFF2-40B4-BE49-F238E27FC236}">
                <a16:creationId xmlns:a16="http://schemas.microsoft.com/office/drawing/2014/main" id="{F247D4C2-78AF-98C1-A6A9-C2C4ACE4D5BE}"/>
              </a:ext>
            </a:extLst>
          </p:cNvPr>
          <p:cNvSpPr/>
          <p:nvPr/>
        </p:nvSpPr>
        <p:spPr>
          <a:xfrm>
            <a:off x="3941685" y="3906175"/>
            <a:ext cx="1647693" cy="381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מלבן: פינות מעוגלות 18">
            <a:extLst>
              <a:ext uri="{FF2B5EF4-FFF2-40B4-BE49-F238E27FC236}">
                <a16:creationId xmlns:a16="http://schemas.microsoft.com/office/drawing/2014/main" id="{DAB80515-8D72-6D15-D91B-C6302BB3EFB8}"/>
              </a:ext>
            </a:extLst>
          </p:cNvPr>
          <p:cNvSpPr/>
          <p:nvPr/>
        </p:nvSpPr>
        <p:spPr>
          <a:xfrm>
            <a:off x="4012708" y="3906175"/>
            <a:ext cx="1576670" cy="381740"/>
          </a:xfrm>
          <a:prstGeom prst="roundRect">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rgbClr val="FF0000"/>
              </a:solidFill>
            </a:endParaRPr>
          </a:p>
        </p:txBody>
      </p:sp>
      <p:pic>
        <p:nvPicPr>
          <p:cNvPr id="2" name="תמונה 1">
            <a:extLst>
              <a:ext uri="{FF2B5EF4-FFF2-40B4-BE49-F238E27FC236}">
                <a16:creationId xmlns:a16="http://schemas.microsoft.com/office/drawing/2014/main" id="{72A40C90-3354-52BF-2193-3BBE4D0D5311}"/>
              </a:ext>
            </a:extLst>
          </p:cNvPr>
          <p:cNvPicPr>
            <a:picLocks noChangeAspect="1"/>
          </p:cNvPicPr>
          <p:nvPr/>
        </p:nvPicPr>
        <p:blipFill>
          <a:blip r:embed="rId2"/>
          <a:stretch>
            <a:fillRect/>
          </a:stretch>
        </p:blipFill>
        <p:spPr>
          <a:xfrm>
            <a:off x="0" y="0"/>
            <a:ext cx="12192000" cy="923330"/>
          </a:xfrm>
          <a:prstGeom prst="rect">
            <a:avLst/>
          </a:prstGeom>
        </p:spPr>
      </p:pic>
      <p:pic>
        <p:nvPicPr>
          <p:cNvPr id="5" name="תמונה 4" descr="תמונה שמכילה טקסט, צילום מסך, מספר, גופן&#10;&#10;התיאור נוצר באופן אוטומטי">
            <a:extLst>
              <a:ext uri="{FF2B5EF4-FFF2-40B4-BE49-F238E27FC236}">
                <a16:creationId xmlns:a16="http://schemas.microsoft.com/office/drawing/2014/main" id="{DF6F132A-2C60-CEB1-9992-F4FC5CD1E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01" y="1710108"/>
            <a:ext cx="2549082" cy="4788000"/>
          </a:xfrm>
          <a:prstGeom prst="rect">
            <a:avLst/>
          </a:prstGeom>
        </p:spPr>
      </p:pic>
      <p:pic>
        <p:nvPicPr>
          <p:cNvPr id="7" name="תמונה 6">
            <a:extLst>
              <a:ext uri="{FF2B5EF4-FFF2-40B4-BE49-F238E27FC236}">
                <a16:creationId xmlns:a16="http://schemas.microsoft.com/office/drawing/2014/main" id="{FA5E5B52-DDE8-4E6B-3BE0-ED982D2BAC85}"/>
              </a:ext>
            </a:extLst>
          </p:cNvPr>
          <p:cNvPicPr>
            <a:picLocks noChangeAspect="1"/>
          </p:cNvPicPr>
          <p:nvPr/>
        </p:nvPicPr>
        <p:blipFill>
          <a:blip r:embed="rId4"/>
          <a:stretch>
            <a:fillRect/>
          </a:stretch>
        </p:blipFill>
        <p:spPr>
          <a:xfrm>
            <a:off x="717902" y="1038686"/>
            <a:ext cx="2549082" cy="606139"/>
          </a:xfrm>
          <a:prstGeom prst="rect">
            <a:avLst/>
          </a:prstGeom>
        </p:spPr>
      </p:pic>
      <p:sp>
        <p:nvSpPr>
          <p:cNvPr id="11" name="תיבת טקסט 10">
            <a:extLst>
              <a:ext uri="{FF2B5EF4-FFF2-40B4-BE49-F238E27FC236}">
                <a16:creationId xmlns:a16="http://schemas.microsoft.com/office/drawing/2014/main" id="{82864DBE-4E4A-E32A-9FF9-88759A04175C}"/>
              </a:ext>
            </a:extLst>
          </p:cNvPr>
          <p:cNvSpPr txBox="1"/>
          <p:nvPr/>
        </p:nvSpPr>
        <p:spPr>
          <a:xfrm>
            <a:off x="651318" y="1005858"/>
            <a:ext cx="2682247" cy="67710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entury Gothic" panose="020B0502020202020204"/>
                <a:ea typeface="+mn-ea"/>
                <a:cs typeface="+mn-cs"/>
              </a:rPr>
              <a:t>Select from available time (in green)</a:t>
            </a:r>
            <a:endParaRPr kumimoji="0" lang="he-IL" sz="19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entury Gothic" panose="020B0502020202020204"/>
              <a:ea typeface="+mn-ea"/>
              <a:cs typeface="Gisha" panose="020B0502040204020203" pitchFamily="34" charset="-79"/>
            </a:endParaRPr>
          </a:p>
        </p:txBody>
      </p:sp>
      <p:pic>
        <p:nvPicPr>
          <p:cNvPr id="13" name="תמונה 12" descr="תמונה שמכילה טקסט, צילום מסך, מולטימדיה, מכשיר תקשורת&#10;&#10;התיאור נוצר באופן אוטומטי">
            <a:extLst>
              <a:ext uri="{FF2B5EF4-FFF2-40B4-BE49-F238E27FC236}">
                <a16:creationId xmlns:a16="http://schemas.microsoft.com/office/drawing/2014/main" id="{339095B9-4DF6-7246-A46B-4170A4DB2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6918" y="1710108"/>
            <a:ext cx="2549082" cy="4760858"/>
          </a:xfrm>
          <a:prstGeom prst="rect">
            <a:avLst/>
          </a:prstGeom>
        </p:spPr>
      </p:pic>
      <p:pic>
        <p:nvPicPr>
          <p:cNvPr id="15" name="תמונה 14">
            <a:extLst>
              <a:ext uri="{FF2B5EF4-FFF2-40B4-BE49-F238E27FC236}">
                <a16:creationId xmlns:a16="http://schemas.microsoft.com/office/drawing/2014/main" id="{683E4BC8-B3B2-8439-18A1-F8035E101DB3}"/>
              </a:ext>
            </a:extLst>
          </p:cNvPr>
          <p:cNvPicPr>
            <a:picLocks noChangeAspect="1"/>
          </p:cNvPicPr>
          <p:nvPr/>
        </p:nvPicPr>
        <p:blipFill>
          <a:blip r:embed="rId6"/>
          <a:stretch>
            <a:fillRect/>
          </a:stretch>
        </p:blipFill>
        <p:spPr>
          <a:xfrm>
            <a:off x="3547651" y="1038686"/>
            <a:ext cx="2548349" cy="609653"/>
          </a:xfrm>
          <a:prstGeom prst="rect">
            <a:avLst/>
          </a:prstGeom>
        </p:spPr>
      </p:pic>
      <p:sp>
        <p:nvSpPr>
          <p:cNvPr id="16" name="מלבן 15">
            <a:extLst>
              <a:ext uri="{FF2B5EF4-FFF2-40B4-BE49-F238E27FC236}">
                <a16:creationId xmlns:a16="http://schemas.microsoft.com/office/drawing/2014/main" id="{7975066B-D039-626F-22CC-58CF4846BA4A}"/>
              </a:ext>
            </a:extLst>
          </p:cNvPr>
          <p:cNvSpPr/>
          <p:nvPr/>
        </p:nvSpPr>
        <p:spPr>
          <a:xfrm>
            <a:off x="3722264" y="971331"/>
            <a:ext cx="2198390" cy="707886"/>
          </a:xfrm>
          <a:prstGeom prst="rect">
            <a:avLst/>
          </a:prstGeom>
          <a:noFill/>
        </p:spPr>
        <p:txBody>
          <a:bodyPr wrap="squar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For select specific time</a:t>
            </a:r>
            <a:endParaRPr lang="he-IL" sz="2000" b="1" cap="none" spc="0" dirty="0">
              <a:ln w="0"/>
              <a:solidFill>
                <a:schemeClr val="tx1"/>
              </a:solidFill>
              <a:effectLst>
                <a:outerShdw blurRad="38100" dist="19050" dir="2700000" algn="tl" rotWithShape="0">
                  <a:schemeClr val="dk1">
                    <a:alpha val="40000"/>
                  </a:schemeClr>
                </a:outerShdw>
              </a:effectLst>
            </a:endParaRPr>
          </a:p>
        </p:txBody>
      </p:sp>
      <p:cxnSp>
        <p:nvCxnSpPr>
          <p:cNvPr id="25" name="מחבר ישר 24">
            <a:extLst>
              <a:ext uri="{FF2B5EF4-FFF2-40B4-BE49-F238E27FC236}">
                <a16:creationId xmlns:a16="http://schemas.microsoft.com/office/drawing/2014/main" id="{5AA569F2-55F4-BCD2-6954-4B12AE297A00}"/>
              </a:ext>
            </a:extLst>
          </p:cNvPr>
          <p:cNvCxnSpPr/>
          <p:nvPr/>
        </p:nvCxnSpPr>
        <p:spPr>
          <a:xfrm>
            <a:off x="3941685" y="3906175"/>
            <a:ext cx="0" cy="38174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7" name="מחבר ישר 26">
            <a:extLst>
              <a:ext uri="{FF2B5EF4-FFF2-40B4-BE49-F238E27FC236}">
                <a16:creationId xmlns:a16="http://schemas.microsoft.com/office/drawing/2014/main" id="{7DE830C9-9C1A-D509-87BB-98D1C1075FC1}"/>
              </a:ext>
            </a:extLst>
          </p:cNvPr>
          <p:cNvCxnSpPr/>
          <p:nvPr/>
        </p:nvCxnSpPr>
        <p:spPr>
          <a:xfrm>
            <a:off x="3941685" y="3906175"/>
            <a:ext cx="1647693"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9" name="מחבר ישר 28">
            <a:extLst>
              <a:ext uri="{FF2B5EF4-FFF2-40B4-BE49-F238E27FC236}">
                <a16:creationId xmlns:a16="http://schemas.microsoft.com/office/drawing/2014/main" id="{A7352A38-1177-ECC9-44A0-AE7ACF44F5AE}"/>
              </a:ext>
            </a:extLst>
          </p:cNvPr>
          <p:cNvCxnSpPr/>
          <p:nvPr/>
        </p:nvCxnSpPr>
        <p:spPr>
          <a:xfrm>
            <a:off x="5589378" y="3906175"/>
            <a:ext cx="0" cy="38174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31" name="מחבר ישר 30">
            <a:extLst>
              <a:ext uri="{FF2B5EF4-FFF2-40B4-BE49-F238E27FC236}">
                <a16:creationId xmlns:a16="http://schemas.microsoft.com/office/drawing/2014/main" id="{CB452202-A6A3-FC86-E504-E5506B1234E0}"/>
              </a:ext>
            </a:extLst>
          </p:cNvPr>
          <p:cNvCxnSpPr/>
          <p:nvPr/>
        </p:nvCxnSpPr>
        <p:spPr>
          <a:xfrm>
            <a:off x="3941685" y="4287915"/>
            <a:ext cx="1647693"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sp>
        <p:nvSpPr>
          <p:cNvPr id="32" name="חץ: ימינה 31">
            <a:extLst>
              <a:ext uri="{FF2B5EF4-FFF2-40B4-BE49-F238E27FC236}">
                <a16:creationId xmlns:a16="http://schemas.microsoft.com/office/drawing/2014/main" id="{30B1CE40-FDE6-1C17-CFF0-84990E2C0906}"/>
              </a:ext>
            </a:extLst>
          </p:cNvPr>
          <p:cNvSpPr/>
          <p:nvPr/>
        </p:nvSpPr>
        <p:spPr>
          <a:xfrm>
            <a:off x="5660400" y="3750353"/>
            <a:ext cx="1763691" cy="68036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מלבן 32">
            <a:extLst>
              <a:ext uri="{FF2B5EF4-FFF2-40B4-BE49-F238E27FC236}">
                <a16:creationId xmlns:a16="http://schemas.microsoft.com/office/drawing/2014/main" id="{96444129-03B0-BBCD-6D18-55474D9FCB1B}"/>
              </a:ext>
            </a:extLst>
          </p:cNvPr>
          <p:cNvSpPr/>
          <p:nvPr/>
        </p:nvSpPr>
        <p:spPr>
          <a:xfrm>
            <a:off x="5769367" y="3883971"/>
            <a:ext cx="1274708"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Press this</a:t>
            </a:r>
            <a:endParaRPr lang="he-IL" sz="2000" b="1" cap="none" spc="0" dirty="0">
              <a:ln w="0"/>
              <a:solidFill>
                <a:schemeClr val="tx1"/>
              </a:solidFill>
              <a:effectLst>
                <a:outerShdw blurRad="38100" dist="19050" dir="2700000" algn="tl" rotWithShape="0">
                  <a:schemeClr val="dk1">
                    <a:alpha val="40000"/>
                  </a:schemeClr>
                </a:outerShdw>
              </a:effectLst>
            </a:endParaRPr>
          </a:p>
        </p:txBody>
      </p:sp>
      <p:pic>
        <p:nvPicPr>
          <p:cNvPr id="35" name="תמונה 34">
            <a:extLst>
              <a:ext uri="{FF2B5EF4-FFF2-40B4-BE49-F238E27FC236}">
                <a16:creationId xmlns:a16="http://schemas.microsoft.com/office/drawing/2014/main" id="{EF932F7C-850D-0858-7185-0C02F0067E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3485" y="1710109"/>
            <a:ext cx="2549083" cy="4788000"/>
          </a:xfrm>
          <a:prstGeom prst="rect">
            <a:avLst/>
          </a:prstGeom>
        </p:spPr>
      </p:pic>
      <p:pic>
        <p:nvPicPr>
          <p:cNvPr id="36" name="תמונה 35">
            <a:extLst>
              <a:ext uri="{FF2B5EF4-FFF2-40B4-BE49-F238E27FC236}">
                <a16:creationId xmlns:a16="http://schemas.microsoft.com/office/drawing/2014/main" id="{DED79441-2385-07E4-154D-93C82AA7198B}"/>
              </a:ext>
            </a:extLst>
          </p:cNvPr>
          <p:cNvPicPr>
            <a:picLocks noChangeAspect="1"/>
          </p:cNvPicPr>
          <p:nvPr/>
        </p:nvPicPr>
        <p:blipFill>
          <a:blip r:embed="rId8"/>
          <a:stretch>
            <a:fillRect/>
          </a:stretch>
        </p:blipFill>
        <p:spPr>
          <a:xfrm>
            <a:off x="7884219" y="1038686"/>
            <a:ext cx="2548349" cy="609653"/>
          </a:xfrm>
          <a:prstGeom prst="rect">
            <a:avLst/>
          </a:prstGeom>
        </p:spPr>
      </p:pic>
      <p:sp>
        <p:nvSpPr>
          <p:cNvPr id="37" name="מלבן 36">
            <a:extLst>
              <a:ext uri="{FF2B5EF4-FFF2-40B4-BE49-F238E27FC236}">
                <a16:creationId xmlns:a16="http://schemas.microsoft.com/office/drawing/2014/main" id="{22ECD51D-470C-1055-A490-8A0F31BCFD8A}"/>
              </a:ext>
            </a:extLst>
          </p:cNvPr>
          <p:cNvSpPr/>
          <p:nvPr/>
        </p:nvSpPr>
        <p:spPr>
          <a:xfrm>
            <a:off x="7965232" y="1141700"/>
            <a:ext cx="2385588"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Select time range</a:t>
            </a:r>
            <a:endParaRPr lang="he-IL" sz="2000" b="1" cap="none" spc="0" dirty="0">
              <a:ln w="0"/>
              <a:solidFill>
                <a:schemeClr val="tx1"/>
              </a:solidFill>
              <a:effectLst>
                <a:outerShdw blurRad="38100" dist="19050" dir="2700000" algn="tl" rotWithShape="0">
                  <a:schemeClr val="dk1">
                    <a:alpha val="40000"/>
                  </a:schemeClr>
                </a:outerShdw>
              </a:effectLst>
            </a:endParaRPr>
          </a:p>
        </p:txBody>
      </p:sp>
      <p:sp>
        <p:nvSpPr>
          <p:cNvPr id="6" name="מלבן 5">
            <a:extLst>
              <a:ext uri="{FF2B5EF4-FFF2-40B4-BE49-F238E27FC236}">
                <a16:creationId xmlns:a16="http://schemas.microsoft.com/office/drawing/2014/main" id="{B9EEE67A-57F6-ABD3-2263-BE5CF018474E}"/>
              </a:ext>
            </a:extLst>
          </p:cNvPr>
          <p:cNvSpPr/>
          <p:nvPr/>
        </p:nvSpPr>
        <p:spPr>
          <a:xfrm>
            <a:off x="3102772" y="101908"/>
            <a:ext cx="6607898"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Trainee Profile Continue</a:t>
            </a:r>
            <a:endParaRPr lang="he-IL" sz="4400" b="1" cap="none" spc="0" dirty="0">
              <a:ln w="0"/>
              <a:solidFill>
                <a:schemeClr val="tx1"/>
              </a:solidFill>
              <a:effectLst>
                <a:outerShdw blurRad="38100" dist="19050" dir="2700000" algn="tl" rotWithShape="0">
                  <a:schemeClr val="dk1">
                    <a:alpha val="40000"/>
                  </a:schemeClr>
                </a:outerShdw>
              </a:effectLst>
            </a:endParaRPr>
          </a:p>
        </p:txBody>
      </p:sp>
      <p:pic>
        <p:nvPicPr>
          <p:cNvPr id="8" name="תמונה 7">
            <a:extLst>
              <a:ext uri="{FF2B5EF4-FFF2-40B4-BE49-F238E27FC236}">
                <a16:creationId xmlns:a16="http://schemas.microsoft.com/office/drawing/2014/main" id="{FAB0BE34-0325-6A4C-2CAE-D853FF052A0F}"/>
              </a:ext>
            </a:extLst>
          </p:cNvPr>
          <p:cNvPicPr>
            <a:picLocks noChangeAspect="1"/>
          </p:cNvPicPr>
          <p:nvPr/>
        </p:nvPicPr>
        <p:blipFill>
          <a:blip r:embed="rId9"/>
          <a:stretch>
            <a:fillRect/>
          </a:stretch>
        </p:blipFill>
        <p:spPr>
          <a:xfrm>
            <a:off x="717901" y="13996"/>
            <a:ext cx="1603387" cy="920576"/>
          </a:xfrm>
          <a:prstGeom prst="rect">
            <a:avLst/>
          </a:prstGeom>
        </p:spPr>
      </p:pic>
    </p:spTree>
    <p:extLst>
      <p:ext uri="{BB962C8B-B14F-4D97-AF65-F5344CB8AC3E}">
        <p14:creationId xmlns:p14="http://schemas.microsoft.com/office/powerpoint/2010/main" val="3670704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62A8C10-235C-7255-D805-322F4C2E9BE8}"/>
              </a:ext>
            </a:extLst>
          </p:cNvPr>
          <p:cNvPicPr>
            <a:picLocks noChangeAspect="1"/>
          </p:cNvPicPr>
          <p:nvPr/>
        </p:nvPicPr>
        <p:blipFill>
          <a:blip r:embed="rId2"/>
          <a:stretch>
            <a:fillRect/>
          </a:stretch>
        </p:blipFill>
        <p:spPr>
          <a:xfrm>
            <a:off x="0" y="0"/>
            <a:ext cx="12192000" cy="920496"/>
          </a:xfrm>
          <a:prstGeom prst="rect">
            <a:avLst/>
          </a:prstGeom>
        </p:spPr>
      </p:pic>
      <p:pic>
        <p:nvPicPr>
          <p:cNvPr id="8" name="תמונה 7" descr="תמונה שמכילה טקסט, צילום מסך, מולטימדיה, מכשיר תקשורת&#10;&#10;התיאור נוצר באופן אוטומטי">
            <a:extLst>
              <a:ext uri="{FF2B5EF4-FFF2-40B4-BE49-F238E27FC236}">
                <a16:creationId xmlns:a16="http://schemas.microsoft.com/office/drawing/2014/main" id="{4B5E3D69-9B57-4D45-A91B-B9DD3A2B9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54" y="1740024"/>
            <a:ext cx="2634051" cy="4677617"/>
          </a:xfrm>
          <a:prstGeom prst="rect">
            <a:avLst/>
          </a:prstGeom>
        </p:spPr>
      </p:pic>
      <p:pic>
        <p:nvPicPr>
          <p:cNvPr id="10" name="תמונה 9" descr="תמונה שמכילה טקסט, צילום מסך, מספר, תוכנה&#10;&#10;התיאור נוצר באופן אוטומטי">
            <a:extLst>
              <a:ext uri="{FF2B5EF4-FFF2-40B4-BE49-F238E27FC236}">
                <a16:creationId xmlns:a16="http://schemas.microsoft.com/office/drawing/2014/main" id="{ED633D41-753E-A9FD-370B-3423361D3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6955" y="1708954"/>
            <a:ext cx="2634051" cy="4708687"/>
          </a:xfrm>
          <a:prstGeom prst="rect">
            <a:avLst/>
          </a:prstGeom>
        </p:spPr>
      </p:pic>
      <p:sp>
        <p:nvSpPr>
          <p:cNvPr id="11" name="חץ: ימינה 10">
            <a:extLst>
              <a:ext uri="{FF2B5EF4-FFF2-40B4-BE49-F238E27FC236}">
                <a16:creationId xmlns:a16="http://schemas.microsoft.com/office/drawing/2014/main" id="{7E9E9524-FE1C-B06C-E6EE-0D22E39502E9}"/>
              </a:ext>
            </a:extLst>
          </p:cNvPr>
          <p:cNvSpPr/>
          <p:nvPr/>
        </p:nvSpPr>
        <p:spPr>
          <a:xfrm>
            <a:off x="4114971" y="5258040"/>
            <a:ext cx="488272" cy="27964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5" name="מחבר ישר 14">
            <a:extLst>
              <a:ext uri="{FF2B5EF4-FFF2-40B4-BE49-F238E27FC236}">
                <a16:creationId xmlns:a16="http://schemas.microsoft.com/office/drawing/2014/main" id="{D388B221-36BB-26C8-0BB0-1DABC590E820}"/>
              </a:ext>
            </a:extLst>
          </p:cNvPr>
          <p:cNvCxnSpPr/>
          <p:nvPr/>
        </p:nvCxnSpPr>
        <p:spPr>
          <a:xfrm>
            <a:off x="4678532" y="5317476"/>
            <a:ext cx="0" cy="186431"/>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17" name="מחבר ישר 16">
            <a:extLst>
              <a:ext uri="{FF2B5EF4-FFF2-40B4-BE49-F238E27FC236}">
                <a16:creationId xmlns:a16="http://schemas.microsoft.com/office/drawing/2014/main" id="{9B4A3F1B-09C3-045B-96C6-E5AD89CDFB9E}"/>
              </a:ext>
            </a:extLst>
          </p:cNvPr>
          <p:cNvCxnSpPr>
            <a:cxnSpLocks/>
          </p:cNvCxnSpPr>
          <p:nvPr/>
        </p:nvCxnSpPr>
        <p:spPr>
          <a:xfrm>
            <a:off x="4671825" y="5306625"/>
            <a:ext cx="1065321"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19" name="מחבר ישר 18">
            <a:extLst>
              <a:ext uri="{FF2B5EF4-FFF2-40B4-BE49-F238E27FC236}">
                <a16:creationId xmlns:a16="http://schemas.microsoft.com/office/drawing/2014/main" id="{A6740AE4-08B9-D912-EB90-365C59F4AEE2}"/>
              </a:ext>
            </a:extLst>
          </p:cNvPr>
          <p:cNvCxnSpPr/>
          <p:nvPr/>
        </p:nvCxnSpPr>
        <p:spPr>
          <a:xfrm>
            <a:off x="5737146" y="5306625"/>
            <a:ext cx="0" cy="186431"/>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1" name="מחבר ישר 20">
            <a:extLst>
              <a:ext uri="{FF2B5EF4-FFF2-40B4-BE49-F238E27FC236}">
                <a16:creationId xmlns:a16="http://schemas.microsoft.com/office/drawing/2014/main" id="{6D12EAED-4BD4-90D5-0412-CC96E50755E3}"/>
              </a:ext>
            </a:extLst>
          </p:cNvPr>
          <p:cNvCxnSpPr/>
          <p:nvPr/>
        </p:nvCxnSpPr>
        <p:spPr>
          <a:xfrm>
            <a:off x="4678532" y="5503907"/>
            <a:ext cx="1065321"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pic>
        <p:nvPicPr>
          <p:cNvPr id="24" name="תמונה 23">
            <a:extLst>
              <a:ext uri="{FF2B5EF4-FFF2-40B4-BE49-F238E27FC236}">
                <a16:creationId xmlns:a16="http://schemas.microsoft.com/office/drawing/2014/main" id="{609109EA-4F47-27DE-5F39-DAA4E83041F5}"/>
              </a:ext>
            </a:extLst>
          </p:cNvPr>
          <p:cNvPicPr>
            <a:picLocks noChangeAspect="1"/>
          </p:cNvPicPr>
          <p:nvPr/>
        </p:nvPicPr>
        <p:blipFill>
          <a:blip r:embed="rId5"/>
          <a:stretch>
            <a:fillRect/>
          </a:stretch>
        </p:blipFill>
        <p:spPr>
          <a:xfrm>
            <a:off x="624054" y="1049799"/>
            <a:ext cx="2634051" cy="609653"/>
          </a:xfrm>
          <a:prstGeom prst="rect">
            <a:avLst/>
          </a:prstGeom>
        </p:spPr>
      </p:pic>
      <p:sp>
        <p:nvSpPr>
          <p:cNvPr id="26" name="תיבת טקסט 25">
            <a:extLst>
              <a:ext uri="{FF2B5EF4-FFF2-40B4-BE49-F238E27FC236}">
                <a16:creationId xmlns:a16="http://schemas.microsoft.com/office/drawing/2014/main" id="{66C2BA63-8098-0E35-2944-684A1FD0F24D}"/>
              </a:ext>
            </a:extLst>
          </p:cNvPr>
          <p:cNvSpPr txBox="1"/>
          <p:nvPr/>
        </p:nvSpPr>
        <p:spPr>
          <a:xfrm>
            <a:off x="757019" y="1001068"/>
            <a:ext cx="2368119" cy="707886"/>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entury Gothic" panose="020B0502020202020204"/>
                <a:ea typeface="+mn-ea"/>
                <a:cs typeface="+mn-cs"/>
              </a:rPr>
              <a:t>Show the selected time</a:t>
            </a:r>
            <a:endParaRPr kumimoji="0" lang="he-IL" sz="20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entury Gothic" panose="020B0502020202020204"/>
              <a:ea typeface="+mn-ea"/>
              <a:cs typeface="Gisha" panose="020B0502040204020203" pitchFamily="34" charset="-79"/>
            </a:endParaRPr>
          </a:p>
        </p:txBody>
      </p:sp>
      <p:pic>
        <p:nvPicPr>
          <p:cNvPr id="28" name="תמונה 27">
            <a:extLst>
              <a:ext uri="{FF2B5EF4-FFF2-40B4-BE49-F238E27FC236}">
                <a16:creationId xmlns:a16="http://schemas.microsoft.com/office/drawing/2014/main" id="{31CCB77A-6E77-69A0-D41B-9ECEEE6A8BC7}"/>
              </a:ext>
            </a:extLst>
          </p:cNvPr>
          <p:cNvPicPr>
            <a:picLocks noChangeAspect="1"/>
          </p:cNvPicPr>
          <p:nvPr/>
        </p:nvPicPr>
        <p:blipFill>
          <a:blip r:embed="rId6"/>
          <a:stretch>
            <a:fillRect/>
          </a:stretch>
        </p:blipFill>
        <p:spPr>
          <a:xfrm>
            <a:off x="3894342" y="1043811"/>
            <a:ext cx="2633700" cy="609653"/>
          </a:xfrm>
          <a:prstGeom prst="rect">
            <a:avLst/>
          </a:prstGeom>
        </p:spPr>
      </p:pic>
      <p:sp>
        <p:nvSpPr>
          <p:cNvPr id="29" name="מלבן 28">
            <a:extLst>
              <a:ext uri="{FF2B5EF4-FFF2-40B4-BE49-F238E27FC236}">
                <a16:creationId xmlns:a16="http://schemas.microsoft.com/office/drawing/2014/main" id="{2C614531-62FD-A6F3-FBA7-47968CDCD903}"/>
              </a:ext>
            </a:extLst>
          </p:cNvPr>
          <p:cNvSpPr/>
          <p:nvPr/>
        </p:nvSpPr>
        <p:spPr>
          <a:xfrm>
            <a:off x="3859700" y="1037828"/>
            <a:ext cx="2702984" cy="615553"/>
          </a:xfrm>
          <a:prstGeom prst="rect">
            <a:avLst/>
          </a:prstGeom>
          <a:noFill/>
        </p:spPr>
        <p:txBody>
          <a:bodyPr wrap="none" lIns="91440" tIns="45720" rIns="91440" bIns="45720">
            <a:spAutoFit/>
          </a:bodyPr>
          <a:lstStyle/>
          <a:p>
            <a:pPr algn="ctr"/>
            <a:r>
              <a:rPr lang="en-US" sz="1700" b="1" cap="none" spc="0" dirty="0">
                <a:ln w="0"/>
                <a:solidFill>
                  <a:schemeClr val="tx1"/>
                </a:solidFill>
                <a:effectLst>
                  <a:outerShdw blurRad="38100" dist="19050" dir="2700000" algn="tl" rotWithShape="0">
                    <a:schemeClr val="dk1">
                      <a:alpha val="40000"/>
                    </a:schemeClr>
                  </a:outerShdw>
                </a:effectLst>
              </a:rPr>
              <a:t>Select specialization (1)</a:t>
            </a:r>
            <a:br>
              <a:rPr lang="en-US" sz="1700" b="1" cap="none" spc="0" dirty="0">
                <a:ln w="0"/>
                <a:solidFill>
                  <a:schemeClr val="tx1"/>
                </a:solidFill>
                <a:effectLst>
                  <a:outerShdw blurRad="38100" dist="19050" dir="2700000" algn="tl" rotWithShape="0">
                    <a:schemeClr val="dk1">
                      <a:alpha val="40000"/>
                    </a:schemeClr>
                  </a:outerShdw>
                </a:effectLst>
              </a:rPr>
            </a:br>
            <a:r>
              <a:rPr lang="en-US" sz="1700" b="1" cap="none" spc="0" dirty="0">
                <a:ln w="0"/>
                <a:solidFill>
                  <a:schemeClr val="tx1"/>
                </a:solidFill>
                <a:effectLst>
                  <a:outerShdw blurRad="38100" dist="19050" dir="2700000" algn="tl" rotWithShape="0">
                    <a:schemeClr val="dk1">
                      <a:alpha val="40000"/>
                    </a:schemeClr>
                  </a:outerShdw>
                </a:effectLst>
              </a:rPr>
              <a:t>Then press submit (2)</a:t>
            </a:r>
            <a:endParaRPr lang="he-IL" sz="1700" b="1" cap="none" spc="0" dirty="0">
              <a:ln w="0"/>
              <a:solidFill>
                <a:schemeClr val="tx1"/>
              </a:solidFill>
              <a:effectLst>
                <a:outerShdw blurRad="38100" dist="19050" dir="2700000" algn="tl" rotWithShape="0">
                  <a:schemeClr val="dk1">
                    <a:alpha val="40000"/>
                  </a:schemeClr>
                </a:outerShdw>
              </a:effectLst>
            </a:endParaRPr>
          </a:p>
        </p:txBody>
      </p:sp>
      <p:sp>
        <p:nvSpPr>
          <p:cNvPr id="30" name="מלבן 29">
            <a:extLst>
              <a:ext uri="{FF2B5EF4-FFF2-40B4-BE49-F238E27FC236}">
                <a16:creationId xmlns:a16="http://schemas.microsoft.com/office/drawing/2014/main" id="{CBC7AEF0-CEC5-99EB-98AF-1FF93C9A056F}"/>
              </a:ext>
            </a:extLst>
          </p:cNvPr>
          <p:cNvSpPr/>
          <p:nvPr/>
        </p:nvSpPr>
        <p:spPr>
          <a:xfrm>
            <a:off x="4059344" y="5274156"/>
            <a:ext cx="362600" cy="253916"/>
          </a:xfrm>
          <a:prstGeom prst="rect">
            <a:avLst/>
          </a:prstGeom>
          <a:noFill/>
        </p:spPr>
        <p:txBody>
          <a:bodyPr wrap="none" lIns="91440" tIns="45720" rIns="91440" bIns="45720">
            <a:spAutoFit/>
          </a:bodyPr>
          <a:lstStyle/>
          <a:p>
            <a:pPr algn="ctr"/>
            <a:r>
              <a:rPr lang="en-US" sz="1050" b="1" cap="none" spc="0" dirty="0">
                <a:ln w="0"/>
                <a:solidFill>
                  <a:schemeClr val="tx1"/>
                </a:solidFill>
                <a:effectLst>
                  <a:outerShdw blurRad="38100" dist="19050" dir="2700000" algn="tl" rotWithShape="0">
                    <a:schemeClr val="dk1">
                      <a:alpha val="40000"/>
                    </a:schemeClr>
                  </a:outerShdw>
                </a:effectLst>
              </a:rPr>
              <a:t>(1)</a:t>
            </a:r>
            <a:endParaRPr lang="he-IL" sz="1050" b="1" cap="none" spc="0" dirty="0">
              <a:ln w="0"/>
              <a:solidFill>
                <a:schemeClr val="tx1"/>
              </a:solidFill>
              <a:effectLst>
                <a:outerShdw blurRad="38100" dist="19050" dir="2700000" algn="tl" rotWithShape="0">
                  <a:schemeClr val="dk1">
                    <a:alpha val="40000"/>
                  </a:schemeClr>
                </a:outerShdw>
              </a:effectLst>
            </a:endParaRPr>
          </a:p>
        </p:txBody>
      </p:sp>
      <p:sp>
        <p:nvSpPr>
          <p:cNvPr id="31" name="חץ: ימינה 30">
            <a:extLst>
              <a:ext uri="{FF2B5EF4-FFF2-40B4-BE49-F238E27FC236}">
                <a16:creationId xmlns:a16="http://schemas.microsoft.com/office/drawing/2014/main" id="{2C8FA6FA-96EA-F6EA-10E3-7B55628EBF0D}"/>
              </a:ext>
            </a:extLst>
          </p:cNvPr>
          <p:cNvSpPr/>
          <p:nvPr/>
        </p:nvSpPr>
        <p:spPr>
          <a:xfrm>
            <a:off x="4359107" y="5910372"/>
            <a:ext cx="488268" cy="27964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מלבן 31">
            <a:extLst>
              <a:ext uri="{FF2B5EF4-FFF2-40B4-BE49-F238E27FC236}">
                <a16:creationId xmlns:a16="http://schemas.microsoft.com/office/drawing/2014/main" id="{826D3AFD-F558-CB8C-1A92-522C0CAB2126}"/>
              </a:ext>
            </a:extLst>
          </p:cNvPr>
          <p:cNvSpPr/>
          <p:nvPr/>
        </p:nvSpPr>
        <p:spPr>
          <a:xfrm>
            <a:off x="4319139" y="5923236"/>
            <a:ext cx="359393" cy="253916"/>
          </a:xfrm>
          <a:prstGeom prst="rect">
            <a:avLst/>
          </a:prstGeom>
          <a:noFill/>
        </p:spPr>
        <p:txBody>
          <a:bodyPr wrap="none" lIns="91440" tIns="45720" rIns="91440" bIns="45720">
            <a:spAutoFit/>
          </a:bodyPr>
          <a:lstStyle/>
          <a:p>
            <a:pPr algn="ctr"/>
            <a:r>
              <a:rPr lang="en-US" sz="1050" b="1" cap="none" spc="0" dirty="0">
                <a:ln w="0"/>
                <a:solidFill>
                  <a:schemeClr val="tx1"/>
                </a:solidFill>
                <a:effectLst>
                  <a:outerShdw blurRad="38100" dist="19050" dir="2700000" algn="tl" rotWithShape="0">
                    <a:schemeClr val="dk1">
                      <a:alpha val="40000"/>
                    </a:schemeClr>
                  </a:outerShdw>
                </a:effectLst>
              </a:rPr>
              <a:t>(2)</a:t>
            </a:r>
            <a:endParaRPr lang="he-IL" sz="1050" b="1" cap="none" spc="0" dirty="0">
              <a:ln w="0"/>
              <a:solidFill>
                <a:schemeClr val="tx1"/>
              </a:solidFill>
              <a:effectLst>
                <a:outerShdw blurRad="38100" dist="19050" dir="2700000" algn="tl" rotWithShape="0">
                  <a:schemeClr val="dk1">
                    <a:alpha val="40000"/>
                  </a:schemeClr>
                </a:outerShdw>
              </a:effectLst>
            </a:endParaRPr>
          </a:p>
        </p:txBody>
      </p:sp>
      <p:cxnSp>
        <p:nvCxnSpPr>
          <p:cNvPr id="34" name="מחבר ישר 33">
            <a:extLst>
              <a:ext uri="{FF2B5EF4-FFF2-40B4-BE49-F238E27FC236}">
                <a16:creationId xmlns:a16="http://schemas.microsoft.com/office/drawing/2014/main" id="{F82CAE3D-A02C-C87F-162C-3B9B317E53F7}"/>
              </a:ext>
            </a:extLst>
          </p:cNvPr>
          <p:cNvCxnSpPr/>
          <p:nvPr/>
        </p:nvCxnSpPr>
        <p:spPr>
          <a:xfrm>
            <a:off x="1104777" y="4067280"/>
            <a:ext cx="0" cy="221942"/>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36" name="מחבר ישר 35">
            <a:extLst>
              <a:ext uri="{FF2B5EF4-FFF2-40B4-BE49-F238E27FC236}">
                <a16:creationId xmlns:a16="http://schemas.microsoft.com/office/drawing/2014/main" id="{930ADEA4-FC81-687A-88AE-10106326B2A4}"/>
              </a:ext>
            </a:extLst>
          </p:cNvPr>
          <p:cNvCxnSpPr>
            <a:cxnSpLocks/>
          </p:cNvCxnSpPr>
          <p:nvPr/>
        </p:nvCxnSpPr>
        <p:spPr>
          <a:xfrm>
            <a:off x="1099820" y="4067280"/>
            <a:ext cx="1659394"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39" name="מחבר ישר 38">
            <a:extLst>
              <a:ext uri="{FF2B5EF4-FFF2-40B4-BE49-F238E27FC236}">
                <a16:creationId xmlns:a16="http://schemas.microsoft.com/office/drawing/2014/main" id="{8706EDE8-A470-11FB-C9D7-451F92BDFBAE}"/>
              </a:ext>
            </a:extLst>
          </p:cNvPr>
          <p:cNvCxnSpPr/>
          <p:nvPr/>
        </p:nvCxnSpPr>
        <p:spPr>
          <a:xfrm>
            <a:off x="1099820" y="4295140"/>
            <a:ext cx="1659394"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41" name="מחבר ישר 40">
            <a:extLst>
              <a:ext uri="{FF2B5EF4-FFF2-40B4-BE49-F238E27FC236}">
                <a16:creationId xmlns:a16="http://schemas.microsoft.com/office/drawing/2014/main" id="{D40873A1-F0CE-8145-47E2-3F146E433678}"/>
              </a:ext>
            </a:extLst>
          </p:cNvPr>
          <p:cNvCxnSpPr/>
          <p:nvPr/>
        </p:nvCxnSpPr>
        <p:spPr>
          <a:xfrm>
            <a:off x="2759214" y="4067280"/>
            <a:ext cx="0" cy="24818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pic>
        <p:nvPicPr>
          <p:cNvPr id="43" name="תמונה 42">
            <a:extLst>
              <a:ext uri="{FF2B5EF4-FFF2-40B4-BE49-F238E27FC236}">
                <a16:creationId xmlns:a16="http://schemas.microsoft.com/office/drawing/2014/main" id="{DCEF63BE-FF35-122B-13AF-84D0C5E722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3158" y="1708954"/>
            <a:ext cx="2634051" cy="4708687"/>
          </a:xfrm>
          <a:prstGeom prst="rect">
            <a:avLst/>
          </a:prstGeom>
        </p:spPr>
      </p:pic>
      <p:pic>
        <p:nvPicPr>
          <p:cNvPr id="44" name="תמונה 43">
            <a:extLst>
              <a:ext uri="{FF2B5EF4-FFF2-40B4-BE49-F238E27FC236}">
                <a16:creationId xmlns:a16="http://schemas.microsoft.com/office/drawing/2014/main" id="{2F98EE42-DBCB-1DC3-78CC-1AA815185908}"/>
              </a:ext>
            </a:extLst>
          </p:cNvPr>
          <p:cNvPicPr>
            <a:picLocks noChangeAspect="1"/>
          </p:cNvPicPr>
          <p:nvPr/>
        </p:nvPicPr>
        <p:blipFill>
          <a:blip r:embed="rId6"/>
          <a:stretch>
            <a:fillRect/>
          </a:stretch>
        </p:blipFill>
        <p:spPr>
          <a:xfrm>
            <a:off x="6993509" y="1037828"/>
            <a:ext cx="2633700" cy="609653"/>
          </a:xfrm>
          <a:prstGeom prst="rect">
            <a:avLst/>
          </a:prstGeom>
        </p:spPr>
      </p:pic>
      <p:sp>
        <p:nvSpPr>
          <p:cNvPr id="45" name="מלבן 44">
            <a:extLst>
              <a:ext uri="{FF2B5EF4-FFF2-40B4-BE49-F238E27FC236}">
                <a16:creationId xmlns:a16="http://schemas.microsoft.com/office/drawing/2014/main" id="{009DCFB5-6DED-5903-C9AE-E8868241141B}"/>
              </a:ext>
            </a:extLst>
          </p:cNvPr>
          <p:cNvSpPr/>
          <p:nvPr/>
        </p:nvSpPr>
        <p:spPr>
          <a:xfrm>
            <a:off x="7164279" y="1154570"/>
            <a:ext cx="2327880"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Request was sent</a:t>
            </a:r>
            <a:endParaRPr lang="he-IL" sz="2000" b="1" cap="none" spc="0" dirty="0">
              <a:ln w="0"/>
              <a:solidFill>
                <a:schemeClr val="tx1"/>
              </a:solidFill>
              <a:effectLst>
                <a:outerShdw blurRad="38100" dist="19050" dir="2700000" algn="tl" rotWithShape="0">
                  <a:schemeClr val="dk1">
                    <a:alpha val="40000"/>
                  </a:schemeClr>
                </a:outerShdw>
              </a:effectLst>
            </a:endParaRPr>
          </a:p>
        </p:txBody>
      </p:sp>
      <p:pic>
        <p:nvPicPr>
          <p:cNvPr id="2" name="תמונה 1">
            <a:extLst>
              <a:ext uri="{FF2B5EF4-FFF2-40B4-BE49-F238E27FC236}">
                <a16:creationId xmlns:a16="http://schemas.microsoft.com/office/drawing/2014/main" id="{D85CB34A-F3D0-11E3-6DC9-1E993C25193A}"/>
              </a:ext>
            </a:extLst>
          </p:cNvPr>
          <p:cNvPicPr>
            <a:picLocks noChangeAspect="1"/>
          </p:cNvPicPr>
          <p:nvPr/>
        </p:nvPicPr>
        <p:blipFill>
          <a:blip r:embed="rId8"/>
          <a:stretch>
            <a:fillRect/>
          </a:stretch>
        </p:blipFill>
        <p:spPr>
          <a:xfrm>
            <a:off x="632321" y="-80"/>
            <a:ext cx="1603387" cy="920576"/>
          </a:xfrm>
          <a:prstGeom prst="rect">
            <a:avLst/>
          </a:prstGeom>
        </p:spPr>
      </p:pic>
      <p:sp>
        <p:nvSpPr>
          <p:cNvPr id="5" name="מלבן 4">
            <a:extLst>
              <a:ext uri="{FF2B5EF4-FFF2-40B4-BE49-F238E27FC236}">
                <a16:creationId xmlns:a16="http://schemas.microsoft.com/office/drawing/2014/main" id="{2BFCD8AD-0209-508B-86C4-E8B01668DD6D}"/>
              </a:ext>
            </a:extLst>
          </p:cNvPr>
          <p:cNvSpPr/>
          <p:nvPr/>
        </p:nvSpPr>
        <p:spPr>
          <a:xfrm>
            <a:off x="3125138" y="111781"/>
            <a:ext cx="6652783" cy="769441"/>
          </a:xfrm>
          <a:prstGeom prst="rect">
            <a:avLst/>
          </a:prstGeom>
          <a:noFill/>
        </p:spPr>
        <p:txBody>
          <a:bodyPr wrap="non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Trainee Profile Continue</a:t>
            </a:r>
            <a:endParaRPr lang="he-IL" sz="4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08173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9E1A24B4-6F88-EB56-C595-F784B2B8B1F8}"/>
              </a:ext>
            </a:extLst>
          </p:cNvPr>
          <p:cNvPicPr>
            <a:picLocks noChangeAspect="1"/>
          </p:cNvPicPr>
          <p:nvPr/>
        </p:nvPicPr>
        <p:blipFill>
          <a:blip r:embed="rId2"/>
          <a:stretch>
            <a:fillRect/>
          </a:stretch>
        </p:blipFill>
        <p:spPr>
          <a:xfrm>
            <a:off x="0" y="0"/>
            <a:ext cx="12192000" cy="920496"/>
          </a:xfrm>
          <a:prstGeom prst="rect">
            <a:avLst/>
          </a:prstGeom>
        </p:spPr>
      </p:pic>
      <p:pic>
        <p:nvPicPr>
          <p:cNvPr id="5" name="תמונה 4" descr="תמונה שמכילה חשמל, צילום מסך, מכשיר תקשורת, טקסט&#10;&#10;התיאור נוצר באופן אוטומטי">
            <a:extLst>
              <a:ext uri="{FF2B5EF4-FFF2-40B4-BE49-F238E27FC236}">
                <a16:creationId xmlns:a16="http://schemas.microsoft.com/office/drawing/2014/main" id="{44E37E7F-40FD-96C0-44D2-6241C0027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31" y="1873188"/>
            <a:ext cx="2634051" cy="4616388"/>
          </a:xfrm>
          <a:prstGeom prst="rect">
            <a:avLst/>
          </a:prstGeom>
        </p:spPr>
      </p:pic>
      <p:pic>
        <p:nvPicPr>
          <p:cNvPr id="6" name="תמונה 5">
            <a:extLst>
              <a:ext uri="{FF2B5EF4-FFF2-40B4-BE49-F238E27FC236}">
                <a16:creationId xmlns:a16="http://schemas.microsoft.com/office/drawing/2014/main" id="{A849BF39-45A3-A621-9A18-AD02A77EEC15}"/>
              </a:ext>
            </a:extLst>
          </p:cNvPr>
          <p:cNvPicPr>
            <a:picLocks noChangeAspect="1"/>
          </p:cNvPicPr>
          <p:nvPr/>
        </p:nvPicPr>
        <p:blipFill>
          <a:blip r:embed="rId4"/>
          <a:stretch>
            <a:fillRect/>
          </a:stretch>
        </p:blipFill>
        <p:spPr>
          <a:xfrm>
            <a:off x="713182" y="1146861"/>
            <a:ext cx="2633700" cy="609653"/>
          </a:xfrm>
          <a:prstGeom prst="rect">
            <a:avLst/>
          </a:prstGeom>
        </p:spPr>
      </p:pic>
      <p:sp>
        <p:nvSpPr>
          <p:cNvPr id="7" name="מלבן 6">
            <a:extLst>
              <a:ext uri="{FF2B5EF4-FFF2-40B4-BE49-F238E27FC236}">
                <a16:creationId xmlns:a16="http://schemas.microsoft.com/office/drawing/2014/main" id="{536B85E6-B54D-BDD5-098D-D8A7E25CF4C6}"/>
              </a:ext>
            </a:extLst>
          </p:cNvPr>
          <p:cNvSpPr/>
          <p:nvPr/>
        </p:nvSpPr>
        <p:spPr>
          <a:xfrm>
            <a:off x="1099876" y="1220854"/>
            <a:ext cx="2020104"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Notifications</a:t>
            </a:r>
            <a:endParaRPr lang="he-IL" sz="2400" b="1" cap="none" spc="0" dirty="0">
              <a:ln w="0"/>
              <a:solidFill>
                <a:schemeClr val="tx1"/>
              </a:solidFill>
              <a:effectLst>
                <a:outerShdw blurRad="38100" dist="19050" dir="2700000" algn="tl" rotWithShape="0">
                  <a:schemeClr val="dk1">
                    <a:alpha val="40000"/>
                  </a:schemeClr>
                </a:outerShdw>
              </a:effectLst>
            </a:endParaRPr>
          </a:p>
        </p:txBody>
      </p:sp>
      <p:pic>
        <p:nvPicPr>
          <p:cNvPr id="12" name="תמונה 11" descr="תמונה שמכילה מכשיר תקשורת, צילום מסך, טקסט, מכשיר נייד&#10;&#10;התיאור נוצר באופן אוטומטי">
            <a:extLst>
              <a:ext uri="{FF2B5EF4-FFF2-40B4-BE49-F238E27FC236}">
                <a16:creationId xmlns:a16="http://schemas.microsoft.com/office/drawing/2014/main" id="{1FFA3E21-9848-ED0D-2873-7918CF8A3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0103" y="1873188"/>
            <a:ext cx="2634051" cy="4616388"/>
          </a:xfrm>
          <a:prstGeom prst="rect">
            <a:avLst/>
          </a:prstGeom>
        </p:spPr>
      </p:pic>
      <p:cxnSp>
        <p:nvCxnSpPr>
          <p:cNvPr id="18" name="מחבר ישר 17">
            <a:extLst>
              <a:ext uri="{FF2B5EF4-FFF2-40B4-BE49-F238E27FC236}">
                <a16:creationId xmlns:a16="http://schemas.microsoft.com/office/drawing/2014/main" id="{2A01A13F-F86C-7699-BC26-986E900BF093}"/>
              </a:ext>
            </a:extLst>
          </p:cNvPr>
          <p:cNvCxnSpPr/>
          <p:nvPr/>
        </p:nvCxnSpPr>
        <p:spPr>
          <a:xfrm>
            <a:off x="2932176" y="3627120"/>
            <a:ext cx="0" cy="188976"/>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0" name="מחבר ישר 19">
            <a:extLst>
              <a:ext uri="{FF2B5EF4-FFF2-40B4-BE49-F238E27FC236}">
                <a16:creationId xmlns:a16="http://schemas.microsoft.com/office/drawing/2014/main" id="{1957B633-7661-5E22-28D0-9381E3C4AC2A}"/>
              </a:ext>
            </a:extLst>
          </p:cNvPr>
          <p:cNvCxnSpPr/>
          <p:nvPr/>
        </p:nvCxnSpPr>
        <p:spPr>
          <a:xfrm>
            <a:off x="2938272" y="3621024"/>
            <a:ext cx="181708"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2" name="מחבר ישר 21">
            <a:extLst>
              <a:ext uri="{FF2B5EF4-FFF2-40B4-BE49-F238E27FC236}">
                <a16:creationId xmlns:a16="http://schemas.microsoft.com/office/drawing/2014/main" id="{29595099-47F8-1E40-2CF4-A14FCC2654F2}"/>
              </a:ext>
            </a:extLst>
          </p:cNvPr>
          <p:cNvCxnSpPr/>
          <p:nvPr/>
        </p:nvCxnSpPr>
        <p:spPr>
          <a:xfrm>
            <a:off x="3119980" y="3627120"/>
            <a:ext cx="0" cy="188976"/>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24" name="מחבר ישר 23">
            <a:extLst>
              <a:ext uri="{FF2B5EF4-FFF2-40B4-BE49-F238E27FC236}">
                <a16:creationId xmlns:a16="http://schemas.microsoft.com/office/drawing/2014/main" id="{E3393939-83E1-121B-93E3-00F3998D8D74}"/>
              </a:ext>
            </a:extLst>
          </p:cNvPr>
          <p:cNvCxnSpPr/>
          <p:nvPr/>
        </p:nvCxnSpPr>
        <p:spPr>
          <a:xfrm>
            <a:off x="2932176" y="3816096"/>
            <a:ext cx="187804" cy="0"/>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pic>
        <p:nvPicPr>
          <p:cNvPr id="25" name="תמונה 24">
            <a:extLst>
              <a:ext uri="{FF2B5EF4-FFF2-40B4-BE49-F238E27FC236}">
                <a16:creationId xmlns:a16="http://schemas.microsoft.com/office/drawing/2014/main" id="{C1E03E43-F466-FCDC-82E3-71D4F2C76035}"/>
              </a:ext>
            </a:extLst>
          </p:cNvPr>
          <p:cNvPicPr>
            <a:picLocks noChangeAspect="1"/>
          </p:cNvPicPr>
          <p:nvPr/>
        </p:nvPicPr>
        <p:blipFill>
          <a:blip r:embed="rId6"/>
          <a:stretch>
            <a:fillRect/>
          </a:stretch>
        </p:blipFill>
        <p:spPr>
          <a:xfrm>
            <a:off x="4228688" y="1146859"/>
            <a:ext cx="2633700" cy="609653"/>
          </a:xfrm>
          <a:prstGeom prst="rect">
            <a:avLst/>
          </a:prstGeom>
        </p:spPr>
      </p:pic>
      <p:sp>
        <p:nvSpPr>
          <p:cNvPr id="26" name="מלבן 25">
            <a:extLst>
              <a:ext uri="{FF2B5EF4-FFF2-40B4-BE49-F238E27FC236}">
                <a16:creationId xmlns:a16="http://schemas.microsoft.com/office/drawing/2014/main" id="{2591986C-3B38-CF20-F900-0885A6B40480}"/>
              </a:ext>
            </a:extLst>
          </p:cNvPr>
          <p:cNvSpPr/>
          <p:nvPr/>
        </p:nvSpPr>
        <p:spPr>
          <a:xfrm>
            <a:off x="3506674" y="1216590"/>
            <a:ext cx="4194183" cy="461665"/>
          </a:xfrm>
          <a:prstGeom prst="rect">
            <a:avLst/>
          </a:prstGeom>
          <a:noFill/>
        </p:spPr>
        <p:txBody>
          <a:bodyPr wrap="squar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Request state</a:t>
            </a:r>
            <a:endParaRPr lang="he-IL" sz="2400" b="1" cap="none" spc="0" dirty="0">
              <a:ln w="0"/>
              <a:solidFill>
                <a:schemeClr val="tx1"/>
              </a:solidFill>
              <a:effectLst>
                <a:outerShdw blurRad="38100" dist="19050" dir="2700000" algn="tl" rotWithShape="0">
                  <a:schemeClr val="dk1">
                    <a:alpha val="40000"/>
                  </a:schemeClr>
                </a:outerShdw>
              </a:effectLst>
            </a:endParaRPr>
          </a:p>
        </p:txBody>
      </p:sp>
      <p:sp>
        <p:nvSpPr>
          <p:cNvPr id="27" name="חץ: ימינה 26">
            <a:extLst>
              <a:ext uri="{FF2B5EF4-FFF2-40B4-BE49-F238E27FC236}">
                <a16:creationId xmlns:a16="http://schemas.microsoft.com/office/drawing/2014/main" id="{31756AE1-1480-D6E7-B027-FB7362134215}"/>
              </a:ext>
            </a:extLst>
          </p:cNvPr>
          <p:cNvSpPr/>
          <p:nvPr/>
        </p:nvSpPr>
        <p:spPr>
          <a:xfrm>
            <a:off x="3275861" y="3621024"/>
            <a:ext cx="707339" cy="228376"/>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9" name="תמונה 28" descr="תמונה שמכילה טקסט, טלפון נייד, מכשיר נייד, גאדג'ט&#10;&#10;התיאור נוצר באופן אוטומטי">
            <a:extLst>
              <a:ext uri="{FF2B5EF4-FFF2-40B4-BE49-F238E27FC236}">
                <a16:creationId xmlns:a16="http://schemas.microsoft.com/office/drawing/2014/main" id="{21428B35-EE05-B734-2408-362C3249DE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0941" y="1869679"/>
            <a:ext cx="2634051" cy="4616388"/>
          </a:xfrm>
          <a:prstGeom prst="rect">
            <a:avLst/>
          </a:prstGeom>
        </p:spPr>
      </p:pic>
      <p:pic>
        <p:nvPicPr>
          <p:cNvPr id="30" name="תמונה 29">
            <a:extLst>
              <a:ext uri="{FF2B5EF4-FFF2-40B4-BE49-F238E27FC236}">
                <a16:creationId xmlns:a16="http://schemas.microsoft.com/office/drawing/2014/main" id="{DCB65023-7A4C-BD50-2D88-E869ABEA8E1A}"/>
              </a:ext>
            </a:extLst>
          </p:cNvPr>
          <p:cNvPicPr>
            <a:picLocks noChangeAspect="1"/>
          </p:cNvPicPr>
          <p:nvPr/>
        </p:nvPicPr>
        <p:blipFill>
          <a:blip r:embed="rId8"/>
          <a:stretch>
            <a:fillRect/>
          </a:stretch>
        </p:blipFill>
        <p:spPr>
          <a:xfrm>
            <a:off x="7850941" y="1146859"/>
            <a:ext cx="2633700" cy="609653"/>
          </a:xfrm>
          <a:prstGeom prst="rect">
            <a:avLst/>
          </a:prstGeom>
        </p:spPr>
      </p:pic>
      <p:sp>
        <p:nvSpPr>
          <p:cNvPr id="31" name="מלבן 30">
            <a:extLst>
              <a:ext uri="{FF2B5EF4-FFF2-40B4-BE49-F238E27FC236}">
                <a16:creationId xmlns:a16="http://schemas.microsoft.com/office/drawing/2014/main" id="{5D7C7F49-6892-F325-09E7-581E174FB143}"/>
              </a:ext>
            </a:extLst>
          </p:cNvPr>
          <p:cNvSpPr/>
          <p:nvPr/>
        </p:nvSpPr>
        <p:spPr>
          <a:xfrm>
            <a:off x="8459297" y="1216590"/>
            <a:ext cx="1372491"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Sign out</a:t>
            </a:r>
            <a:endParaRPr lang="he-IL" sz="2400" b="1" cap="none" spc="0" dirty="0">
              <a:ln w="0"/>
              <a:solidFill>
                <a:schemeClr val="tx1"/>
              </a:solidFill>
              <a:effectLst>
                <a:outerShdw blurRad="38100" dist="19050" dir="2700000" algn="tl" rotWithShape="0">
                  <a:schemeClr val="dk1">
                    <a:alpha val="40000"/>
                  </a:schemeClr>
                </a:outerShdw>
              </a:effectLst>
            </a:endParaRPr>
          </a:p>
        </p:txBody>
      </p:sp>
      <p:pic>
        <p:nvPicPr>
          <p:cNvPr id="4" name="תמונה 3">
            <a:extLst>
              <a:ext uri="{FF2B5EF4-FFF2-40B4-BE49-F238E27FC236}">
                <a16:creationId xmlns:a16="http://schemas.microsoft.com/office/drawing/2014/main" id="{814D5771-864F-4C3A-5C75-3B32FF5D2FFE}"/>
              </a:ext>
            </a:extLst>
          </p:cNvPr>
          <p:cNvPicPr>
            <a:picLocks noChangeAspect="1"/>
          </p:cNvPicPr>
          <p:nvPr/>
        </p:nvPicPr>
        <p:blipFill>
          <a:blip r:embed="rId9"/>
          <a:stretch>
            <a:fillRect/>
          </a:stretch>
        </p:blipFill>
        <p:spPr>
          <a:xfrm>
            <a:off x="2857403" y="-63341"/>
            <a:ext cx="7260965" cy="1249788"/>
          </a:xfrm>
          <a:prstGeom prst="rect">
            <a:avLst/>
          </a:prstGeom>
        </p:spPr>
      </p:pic>
      <p:pic>
        <p:nvPicPr>
          <p:cNvPr id="8" name="תמונה 7">
            <a:extLst>
              <a:ext uri="{FF2B5EF4-FFF2-40B4-BE49-F238E27FC236}">
                <a16:creationId xmlns:a16="http://schemas.microsoft.com/office/drawing/2014/main" id="{4813398E-AE44-96E1-4BF5-33CFF408C2DE}"/>
              </a:ext>
            </a:extLst>
          </p:cNvPr>
          <p:cNvPicPr>
            <a:picLocks noChangeAspect="1"/>
          </p:cNvPicPr>
          <p:nvPr/>
        </p:nvPicPr>
        <p:blipFill>
          <a:blip r:embed="rId10"/>
          <a:stretch>
            <a:fillRect/>
          </a:stretch>
        </p:blipFill>
        <p:spPr>
          <a:xfrm>
            <a:off x="712831" y="11943"/>
            <a:ext cx="1603387" cy="920576"/>
          </a:xfrm>
          <a:prstGeom prst="rect">
            <a:avLst/>
          </a:prstGeom>
        </p:spPr>
      </p:pic>
    </p:spTree>
    <p:extLst>
      <p:ext uri="{BB962C8B-B14F-4D97-AF65-F5344CB8AC3E}">
        <p14:creationId xmlns:p14="http://schemas.microsoft.com/office/powerpoint/2010/main" val="1459922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038FFF0C-3FCC-717D-14FE-10F3512964F8}"/>
              </a:ext>
            </a:extLst>
          </p:cNvPr>
          <p:cNvPicPr>
            <a:picLocks noChangeAspect="1"/>
          </p:cNvPicPr>
          <p:nvPr/>
        </p:nvPicPr>
        <p:blipFill>
          <a:blip r:embed="rId2"/>
          <a:stretch>
            <a:fillRect/>
          </a:stretch>
        </p:blipFill>
        <p:spPr>
          <a:xfrm>
            <a:off x="0" y="-1"/>
            <a:ext cx="12192000" cy="1110344"/>
          </a:xfrm>
          <a:prstGeom prst="rect">
            <a:avLst/>
          </a:prstGeom>
        </p:spPr>
      </p:pic>
      <p:pic>
        <p:nvPicPr>
          <p:cNvPr id="3" name="תמונה 2">
            <a:extLst>
              <a:ext uri="{FF2B5EF4-FFF2-40B4-BE49-F238E27FC236}">
                <a16:creationId xmlns:a16="http://schemas.microsoft.com/office/drawing/2014/main" id="{ECF65DDA-A5AF-7E05-9C58-B573BF8D1ADD}"/>
              </a:ext>
            </a:extLst>
          </p:cNvPr>
          <p:cNvPicPr>
            <a:picLocks noChangeAspect="1"/>
          </p:cNvPicPr>
          <p:nvPr/>
        </p:nvPicPr>
        <p:blipFill>
          <a:blip r:embed="rId3"/>
          <a:stretch>
            <a:fillRect/>
          </a:stretch>
        </p:blipFill>
        <p:spPr>
          <a:xfrm>
            <a:off x="666322" y="0"/>
            <a:ext cx="1778298" cy="1110343"/>
          </a:xfrm>
          <a:prstGeom prst="rect">
            <a:avLst/>
          </a:prstGeom>
        </p:spPr>
      </p:pic>
      <p:sp>
        <p:nvSpPr>
          <p:cNvPr id="5" name="תיבת טקסט 4">
            <a:extLst>
              <a:ext uri="{FF2B5EF4-FFF2-40B4-BE49-F238E27FC236}">
                <a16:creationId xmlns:a16="http://schemas.microsoft.com/office/drawing/2014/main" id="{3A729E59-38AC-5D44-2E4E-27EFC28B71FA}"/>
              </a:ext>
            </a:extLst>
          </p:cNvPr>
          <p:cNvSpPr txBox="1"/>
          <p:nvPr/>
        </p:nvSpPr>
        <p:spPr>
          <a:xfrm>
            <a:off x="3841880" y="170450"/>
            <a:ext cx="6097554"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he-IL" sz="4400" b="1" dirty="0">
                <a:ln w="0"/>
                <a:solidFill>
                  <a:prstClr val="black"/>
                </a:solidFill>
                <a:effectLst>
                  <a:outerShdw blurRad="38100" dist="19050" dir="2700000" algn="tl" rotWithShape="0">
                    <a:prstClr val="black">
                      <a:alpha val="40000"/>
                    </a:prstClr>
                  </a:outerShdw>
                </a:effectLst>
                <a:latin typeface="Calibri"/>
                <a:cs typeface="Arial" panose="020B0604020202020204" pitchFamily="34" charset="0"/>
              </a:rPr>
              <a:t>סרטון הצגה</a:t>
            </a:r>
            <a:endParaRPr kumimoji="0" lang="he-IL" sz="4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Arial" panose="020B0604020202020204" pitchFamily="34" charset="0"/>
            </a:endParaRPr>
          </a:p>
        </p:txBody>
      </p:sp>
      <p:sp>
        <p:nvSpPr>
          <p:cNvPr id="6" name="מציין מיקום תוכן 23">
            <a:extLst>
              <a:ext uri="{FF2B5EF4-FFF2-40B4-BE49-F238E27FC236}">
                <a16:creationId xmlns:a16="http://schemas.microsoft.com/office/drawing/2014/main" id="{22EAB910-4042-0706-F5C4-2E1789A457B0}"/>
              </a:ext>
            </a:extLst>
          </p:cNvPr>
          <p:cNvSpPr txBox="1">
            <a:spLocks/>
          </p:cNvSpPr>
          <p:nvPr/>
        </p:nvSpPr>
        <p:spPr>
          <a:xfrm>
            <a:off x="2205871" y="1936491"/>
            <a:ext cx="9084169" cy="1089529"/>
          </a:xfrm>
          <a:prstGeom prst="rect">
            <a:avLst/>
          </a:prstGeom>
          <a:noFill/>
        </p:spPr>
        <p:txBody>
          <a:bodyPr vert="horz" wrap="square" lIns="91440" tIns="45720" rIns="91440" bIns="45720" rtlCol="0">
            <a:spAutoFit/>
          </a:bodyPr>
          <a:lstStyle>
            <a:lvl1pPr marL="228600" indent="-228600" algn="r" defTabSz="914400" rtl="1" eaLnBrk="1" latinLnBrk="0" hangingPunct="1">
              <a:lnSpc>
                <a:spcPct val="90000"/>
              </a:lnSpc>
              <a:spcBef>
                <a:spcPts val="1000"/>
              </a:spcBef>
              <a:buFont typeface="Wingdings 2" pitchFamily="18" charset="2"/>
              <a:buChar char=""/>
              <a:defRPr sz="32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8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None/>
              <a:tabLst/>
              <a:defRPr/>
            </a:pPr>
            <a:r>
              <a:rPr kumimoji="0" lang="en-US" sz="24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a:ea typeface="+mn-ea"/>
                <a:cs typeface="Arial" panose="020B0604020202020204" pitchFamily="34" charset="0"/>
                <a:hlinkClick r:id="rId4"/>
              </a:rPr>
              <a:t>https://www.youtube.com/watch?v=x0jF1IreGeI&amp;ab_channel=%D7%99%D7%95%D7%A0%D7%AA%D7%9F%D7%91%D7%95%D7%A8%D7%99%D7%A6%D7%A7%D7%99</a:t>
            </a:r>
            <a:endParaRPr kumimoji="0" lang="he-IL" sz="24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96059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DA371-8A0F-2577-B99C-3DDA4D2AE6E0}"/>
            </a:ext>
          </a:extLst>
        </p:cNvPr>
        <p:cNvGrpSpPr/>
        <p:nvPr/>
      </p:nvGrpSpPr>
      <p:grpSpPr>
        <a:xfrm>
          <a:off x="0" y="0"/>
          <a:ext cx="0" cy="0"/>
          <a:chOff x="0" y="0"/>
          <a:chExt cx="0" cy="0"/>
        </a:xfrm>
      </p:grpSpPr>
      <p:pic>
        <p:nvPicPr>
          <p:cNvPr id="2" name="תמונה 1">
            <a:extLst>
              <a:ext uri="{FF2B5EF4-FFF2-40B4-BE49-F238E27FC236}">
                <a16:creationId xmlns:a16="http://schemas.microsoft.com/office/drawing/2014/main" id="{EE97592B-BE1A-1558-3D75-8BA7BBFEF13B}"/>
              </a:ext>
            </a:extLst>
          </p:cNvPr>
          <p:cNvPicPr>
            <a:picLocks noChangeAspect="1"/>
          </p:cNvPicPr>
          <p:nvPr/>
        </p:nvPicPr>
        <p:blipFill>
          <a:blip r:embed="rId2"/>
          <a:stretch>
            <a:fillRect/>
          </a:stretch>
        </p:blipFill>
        <p:spPr>
          <a:xfrm>
            <a:off x="0" y="-1"/>
            <a:ext cx="12192000" cy="1110344"/>
          </a:xfrm>
          <a:prstGeom prst="rect">
            <a:avLst/>
          </a:prstGeom>
        </p:spPr>
      </p:pic>
      <p:pic>
        <p:nvPicPr>
          <p:cNvPr id="3" name="תמונה 2">
            <a:extLst>
              <a:ext uri="{FF2B5EF4-FFF2-40B4-BE49-F238E27FC236}">
                <a16:creationId xmlns:a16="http://schemas.microsoft.com/office/drawing/2014/main" id="{C8F8F9B0-84C0-2D08-86FD-52E183B21D24}"/>
              </a:ext>
            </a:extLst>
          </p:cNvPr>
          <p:cNvPicPr>
            <a:picLocks noChangeAspect="1"/>
          </p:cNvPicPr>
          <p:nvPr/>
        </p:nvPicPr>
        <p:blipFill>
          <a:blip r:embed="rId3"/>
          <a:stretch>
            <a:fillRect/>
          </a:stretch>
        </p:blipFill>
        <p:spPr>
          <a:xfrm>
            <a:off x="666322" y="0"/>
            <a:ext cx="1778298" cy="1110343"/>
          </a:xfrm>
          <a:prstGeom prst="rect">
            <a:avLst/>
          </a:prstGeom>
        </p:spPr>
      </p:pic>
      <p:sp>
        <p:nvSpPr>
          <p:cNvPr id="5" name="תיבת טקסט 4">
            <a:extLst>
              <a:ext uri="{FF2B5EF4-FFF2-40B4-BE49-F238E27FC236}">
                <a16:creationId xmlns:a16="http://schemas.microsoft.com/office/drawing/2014/main" id="{2B528821-7D5F-C3C7-E136-24C928CFD033}"/>
              </a:ext>
            </a:extLst>
          </p:cNvPr>
          <p:cNvSpPr txBox="1"/>
          <p:nvPr/>
        </p:nvSpPr>
        <p:spPr>
          <a:xfrm>
            <a:off x="3841880" y="170450"/>
            <a:ext cx="6097554"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e-IL" sz="4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Arial" panose="020B0604020202020204" pitchFamily="34" charset="0"/>
              </a:rPr>
              <a:t>פערים בין רצוי למצוי</a:t>
            </a:r>
          </a:p>
        </p:txBody>
      </p:sp>
      <p:sp>
        <p:nvSpPr>
          <p:cNvPr id="6" name="מציין מיקום תוכן 23">
            <a:extLst>
              <a:ext uri="{FF2B5EF4-FFF2-40B4-BE49-F238E27FC236}">
                <a16:creationId xmlns:a16="http://schemas.microsoft.com/office/drawing/2014/main" id="{DE36D6BA-6ACC-7650-B998-C63FA5C94CCD}"/>
              </a:ext>
            </a:extLst>
          </p:cNvPr>
          <p:cNvSpPr txBox="1">
            <a:spLocks/>
          </p:cNvSpPr>
          <p:nvPr/>
        </p:nvSpPr>
        <p:spPr>
          <a:xfrm>
            <a:off x="2205871" y="1936491"/>
            <a:ext cx="9084169" cy="1806648"/>
          </a:xfrm>
          <a:prstGeom prst="rect">
            <a:avLst/>
          </a:prstGeom>
          <a:noFill/>
        </p:spPr>
        <p:txBody>
          <a:bodyPr vert="horz" wrap="square" lIns="91440" tIns="45720" rIns="91440" bIns="45720" rtlCol="0">
            <a:spAutoFit/>
          </a:bodyPr>
          <a:lstStyle>
            <a:lvl1pPr marL="228600" indent="-228600" algn="r" defTabSz="914400" rtl="1" eaLnBrk="1" latinLnBrk="0" hangingPunct="1">
              <a:lnSpc>
                <a:spcPct val="90000"/>
              </a:lnSpc>
              <a:spcBef>
                <a:spcPts val="1000"/>
              </a:spcBef>
              <a:buFont typeface="Wingdings 2" pitchFamily="18" charset="2"/>
              <a:buChar char=""/>
              <a:defRPr sz="32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8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90000"/>
              </a:lnSpc>
              <a:spcBef>
                <a:spcPts val="1000"/>
              </a:spcBef>
              <a:spcAft>
                <a:spcPts val="0"/>
              </a:spcAft>
              <a:buClrTx/>
              <a:buSzTx/>
              <a:buNone/>
              <a:tabLst/>
              <a:defRPr/>
            </a:pPr>
            <a:r>
              <a:rPr lang="he-IL" sz="2400" dirty="0">
                <a:ln w="0"/>
                <a:solidFill>
                  <a:sysClr val="windowText" lastClr="000000"/>
                </a:solidFill>
                <a:effectLst>
                  <a:outerShdw blurRad="38100" dist="19050" dir="2700000" algn="tl" rotWithShape="0">
                    <a:sysClr val="windowText" lastClr="000000">
                      <a:alpha val="40000"/>
                    </a:sysClr>
                  </a:outerShdw>
                </a:effectLst>
                <a:latin typeface="Calibri"/>
                <a:cs typeface="Arial" panose="020B0604020202020204" pitchFamily="34" charset="0"/>
              </a:rPr>
              <a:t>- ממשק לגוגל </a:t>
            </a:r>
            <a:r>
              <a:rPr lang="en-US" sz="2400" dirty="0">
                <a:ln w="0"/>
                <a:solidFill>
                  <a:sysClr val="windowText" lastClr="000000"/>
                </a:solidFill>
                <a:effectLst>
                  <a:outerShdw blurRad="38100" dist="19050" dir="2700000" algn="tl" rotWithShape="0">
                    <a:sysClr val="windowText" lastClr="000000">
                      <a:alpha val="40000"/>
                    </a:sysClr>
                  </a:outerShdw>
                </a:effectLst>
                <a:latin typeface="Calibri"/>
                <a:cs typeface="Arial" panose="020B0604020202020204" pitchFamily="34" charset="0"/>
              </a:rPr>
              <a:t>maps</a:t>
            </a:r>
            <a:r>
              <a:rPr lang="he-IL" sz="2400" dirty="0">
                <a:ln w="0"/>
                <a:solidFill>
                  <a:sysClr val="windowText" lastClr="000000"/>
                </a:solidFill>
                <a:effectLst>
                  <a:outerShdw blurRad="38100" dist="19050" dir="2700000" algn="tl" rotWithShape="0">
                    <a:sysClr val="windowText" lastClr="000000">
                      <a:alpha val="40000"/>
                    </a:sysClr>
                  </a:outerShdw>
                </a:effectLst>
                <a:latin typeface="Calibri"/>
                <a:cs typeface="Arial" panose="020B0604020202020204" pitchFamily="34" charset="0"/>
              </a:rPr>
              <a:t> כדי לחפש לפי מיקום.</a:t>
            </a:r>
          </a:p>
          <a:p>
            <a:pPr marL="0" marR="0" lvl="0" indent="0" algn="r" defTabSz="914400" rtl="1" eaLnBrk="1" fontAlgn="auto" latinLnBrk="0" hangingPunct="1">
              <a:lnSpc>
                <a:spcPct val="90000"/>
              </a:lnSpc>
              <a:spcBef>
                <a:spcPts val="1000"/>
              </a:spcBef>
              <a:spcAft>
                <a:spcPts val="0"/>
              </a:spcAft>
              <a:buClrTx/>
              <a:buSzTx/>
              <a:buNone/>
              <a:tabLst/>
              <a:defRPr/>
            </a:pPr>
            <a:r>
              <a:rPr kumimoji="0" lang="he-IL" sz="24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a:ea typeface="+mn-ea"/>
                <a:cs typeface="Arial" panose="020B0604020202020204" pitchFamily="34" charset="0"/>
              </a:rPr>
              <a:t>- הוספת אימונים קבוצתיים.</a:t>
            </a:r>
          </a:p>
          <a:p>
            <a:pPr marL="0" marR="0" lvl="0" indent="0" algn="r" defTabSz="914400" rtl="1" eaLnBrk="1" fontAlgn="auto" latinLnBrk="0" hangingPunct="1">
              <a:lnSpc>
                <a:spcPct val="90000"/>
              </a:lnSpc>
              <a:spcBef>
                <a:spcPts val="1000"/>
              </a:spcBef>
              <a:spcAft>
                <a:spcPts val="0"/>
              </a:spcAft>
              <a:buClrTx/>
              <a:buSzTx/>
              <a:buNone/>
              <a:tabLst/>
              <a:defRPr/>
            </a:pPr>
            <a:r>
              <a:rPr lang="he-IL" sz="2400" dirty="0">
                <a:ln w="0"/>
                <a:solidFill>
                  <a:sysClr val="windowText" lastClr="000000"/>
                </a:solidFill>
                <a:effectLst>
                  <a:outerShdw blurRad="38100" dist="19050" dir="2700000" algn="tl" rotWithShape="0">
                    <a:sysClr val="windowText" lastClr="000000">
                      <a:alpha val="40000"/>
                    </a:sysClr>
                  </a:outerShdw>
                </a:effectLst>
                <a:latin typeface="Calibri"/>
                <a:cs typeface="Arial" panose="020B0604020202020204" pitchFamily="34" charset="0"/>
              </a:rPr>
              <a:t>- הגבלת זמן ביטול אימון.</a:t>
            </a:r>
          </a:p>
          <a:p>
            <a:pPr marL="0" marR="0" lvl="0" indent="0" algn="r" defTabSz="914400" rtl="1" eaLnBrk="1" fontAlgn="auto" latinLnBrk="0" hangingPunct="1">
              <a:lnSpc>
                <a:spcPct val="90000"/>
              </a:lnSpc>
              <a:spcBef>
                <a:spcPts val="1000"/>
              </a:spcBef>
              <a:spcAft>
                <a:spcPts val="0"/>
              </a:spcAft>
              <a:buClrTx/>
              <a:buSzTx/>
              <a:buNone/>
              <a:tabLst/>
              <a:defRPr/>
            </a:pPr>
            <a:r>
              <a:rPr kumimoji="0" lang="he-IL" sz="2400"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Calibri"/>
                <a:ea typeface="+mn-ea"/>
                <a:cs typeface="Arial" panose="020B0604020202020204" pitchFamily="34" charset="0"/>
              </a:rPr>
              <a:t>- מערכת תשלום.</a:t>
            </a:r>
          </a:p>
        </p:txBody>
      </p:sp>
    </p:spTree>
    <p:extLst>
      <p:ext uri="{BB962C8B-B14F-4D97-AF65-F5344CB8AC3E}">
        <p14:creationId xmlns:p14="http://schemas.microsoft.com/office/powerpoint/2010/main" val="1986432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31390-CAC8-6EE3-1282-180FE9B5643F}"/>
            </a:ext>
          </a:extLst>
        </p:cNvPr>
        <p:cNvGrpSpPr/>
        <p:nvPr/>
      </p:nvGrpSpPr>
      <p:grpSpPr>
        <a:xfrm>
          <a:off x="0" y="0"/>
          <a:ext cx="0" cy="0"/>
          <a:chOff x="0" y="0"/>
          <a:chExt cx="0" cy="0"/>
        </a:xfrm>
      </p:grpSpPr>
      <p:sp>
        <p:nvSpPr>
          <p:cNvPr id="11" name="Freeform 4">
            <a:extLst>
              <a:ext uri="{FF2B5EF4-FFF2-40B4-BE49-F238E27FC236}">
                <a16:creationId xmlns:a16="http://schemas.microsoft.com/office/drawing/2014/main" id="{6AEF6AB3-5BE6-54B5-CBD1-10AF6C2A1D57}"/>
              </a:ext>
            </a:extLst>
          </p:cNvPr>
          <p:cNvSpPr/>
          <p:nvPr/>
        </p:nvSpPr>
        <p:spPr>
          <a:xfrm>
            <a:off x="0" y="0"/>
            <a:ext cx="12192000" cy="1343841"/>
          </a:xfrm>
          <a:custGeom>
            <a:avLst/>
            <a:gdLst/>
            <a:ahLst/>
            <a:cxnLst/>
            <a:rect l="l" t="t" r="r" b="b"/>
            <a:pathLst>
              <a:path w="4766028" h="948992">
                <a:moveTo>
                  <a:pt x="0" y="0"/>
                </a:moveTo>
                <a:lnTo>
                  <a:pt x="4766028" y="0"/>
                </a:lnTo>
                <a:lnTo>
                  <a:pt x="4766028" y="948992"/>
                </a:lnTo>
                <a:lnTo>
                  <a:pt x="0" y="948992"/>
                </a:lnTo>
                <a:close/>
              </a:path>
            </a:pathLst>
          </a:custGeom>
          <a:solidFill>
            <a:srgbClr val="FFC000"/>
          </a:solidFill>
        </p:spPr>
        <p:txBody>
          <a:bodyPr/>
          <a:lstStyle/>
          <a:p>
            <a:endParaRPr lang="he-IL" sz="4400" dirty="0">
              <a:latin typeface="Courier New" panose="02070309020205020404" pitchFamily="49" charset="0"/>
              <a:cs typeface="Courier New" panose="02070309020205020404" pitchFamily="49" charset="0"/>
            </a:endParaRPr>
          </a:p>
        </p:txBody>
      </p:sp>
      <p:sp>
        <p:nvSpPr>
          <p:cNvPr id="4" name="מציין מיקום תוכן 2">
            <a:extLst>
              <a:ext uri="{FF2B5EF4-FFF2-40B4-BE49-F238E27FC236}">
                <a16:creationId xmlns:a16="http://schemas.microsoft.com/office/drawing/2014/main" id="{AD49AA15-BA7B-13FF-C3D1-A1547280DBF6}"/>
              </a:ext>
            </a:extLst>
          </p:cNvPr>
          <p:cNvSpPr txBox="1">
            <a:spLocks/>
          </p:cNvSpPr>
          <p:nvPr/>
        </p:nvSpPr>
        <p:spPr>
          <a:xfrm>
            <a:off x="1078069" y="1343841"/>
            <a:ext cx="10191565" cy="4953739"/>
          </a:xfrm>
          <a:prstGeom prst="rect">
            <a:avLst/>
          </a:prstGeom>
        </p:spPr>
        <p:txBody>
          <a:bodyPr vert="horz" lIns="91440" tIns="45720" rIns="91440" bIns="45720" rtlCol="0">
            <a:normAutofit/>
          </a:bodyPr>
          <a:lst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endParaRPr kumimoji="0" lang="he-IL" sz="1600" b="0" i="0" u="none" strike="noStrike" kern="1200" cap="none" spc="0" normalizeH="0" baseline="0" noProof="0" dirty="0">
              <a:ln>
                <a:noFill/>
              </a:ln>
              <a:effectLst/>
              <a:uLnTx/>
              <a:uFillTx/>
              <a:latin typeface="Calibri"/>
              <a:ea typeface="+mn-ea"/>
              <a:cs typeface="Arial" panose="020B0604020202020204" pitchFamily="34" charset="0"/>
            </a:endParaRPr>
          </a:p>
          <a:p>
            <a:pPr marL="228600" marR="0" lvl="0" indent="-228600" algn="r" defTabSz="914400" rtl="1" eaLnBrk="1" fontAlgn="auto" latinLnBrk="0" hangingPunct="1">
              <a:lnSpc>
                <a:spcPct val="90000"/>
              </a:lnSpc>
              <a:spcBef>
                <a:spcPts val="1000"/>
              </a:spcBef>
              <a:spcAft>
                <a:spcPts val="0"/>
              </a:spcAft>
              <a:buClrTx/>
              <a:buSzTx/>
              <a:buFont typeface="Wingdings 2" pitchFamily="18" charset="2"/>
              <a:buChar char=""/>
              <a:tabLst/>
              <a:defRPr/>
            </a:pPr>
            <a:endParaRPr kumimoji="0" lang="he-IL" sz="1800" b="0" i="0" u="none" strike="noStrike" kern="1200" cap="none" spc="0" normalizeH="0" baseline="0" noProof="0" dirty="0">
              <a:ln>
                <a:noFill/>
              </a:ln>
              <a:effectLst/>
              <a:uLnTx/>
              <a:uFillTx/>
              <a:latin typeface="Calibri"/>
              <a:ea typeface="+mn-ea"/>
              <a:cs typeface="Arial" panose="020B0604020202020204" pitchFamily="34" charset="0"/>
            </a:endParaRPr>
          </a:p>
        </p:txBody>
      </p:sp>
      <p:sp>
        <p:nvSpPr>
          <p:cNvPr id="5" name="כותרת 1">
            <a:extLst>
              <a:ext uri="{FF2B5EF4-FFF2-40B4-BE49-F238E27FC236}">
                <a16:creationId xmlns:a16="http://schemas.microsoft.com/office/drawing/2014/main" id="{2F5A88DE-6BAA-F6D3-F5CB-2742EB00BA43}"/>
              </a:ext>
            </a:extLst>
          </p:cNvPr>
          <p:cNvSpPr txBox="1">
            <a:spLocks/>
          </p:cNvSpPr>
          <p:nvPr/>
        </p:nvSpPr>
        <p:spPr>
          <a:xfrm>
            <a:off x="0" y="92923"/>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b="1" dirty="0">
                <a:latin typeface="Courier New" panose="02070309020205020404" pitchFamily="49" charset="0"/>
                <a:cs typeface="Courier New" panose="02070309020205020404" pitchFamily="49" charset="0"/>
              </a:rPr>
              <a:t>תיאור המערכת והצורך</a:t>
            </a:r>
          </a:p>
        </p:txBody>
      </p:sp>
      <p:pic>
        <p:nvPicPr>
          <p:cNvPr id="12" name="תמונה 11">
            <a:extLst>
              <a:ext uri="{FF2B5EF4-FFF2-40B4-BE49-F238E27FC236}">
                <a16:creationId xmlns:a16="http://schemas.microsoft.com/office/drawing/2014/main" id="{125820ED-AB48-7A45-4B44-144537F0F73B}"/>
              </a:ext>
            </a:extLst>
          </p:cNvPr>
          <p:cNvPicPr>
            <a:picLocks noChangeAspect="1"/>
          </p:cNvPicPr>
          <p:nvPr/>
        </p:nvPicPr>
        <p:blipFill>
          <a:blip r:embed="rId2"/>
          <a:stretch>
            <a:fillRect/>
          </a:stretch>
        </p:blipFill>
        <p:spPr>
          <a:xfrm>
            <a:off x="406115" y="92923"/>
            <a:ext cx="2540569" cy="1534160"/>
          </a:xfrm>
          <a:prstGeom prst="rect">
            <a:avLst/>
          </a:prstGeom>
        </p:spPr>
      </p:pic>
      <p:sp>
        <p:nvSpPr>
          <p:cNvPr id="6" name="מציין מיקום תוכן 2">
            <a:extLst>
              <a:ext uri="{FF2B5EF4-FFF2-40B4-BE49-F238E27FC236}">
                <a16:creationId xmlns:a16="http://schemas.microsoft.com/office/drawing/2014/main" id="{14B361B3-4B54-9332-CE61-F86A785952EA}"/>
              </a:ext>
            </a:extLst>
          </p:cNvPr>
          <p:cNvSpPr txBox="1">
            <a:spLocks/>
          </p:cNvSpPr>
          <p:nvPr/>
        </p:nvSpPr>
        <p:spPr>
          <a:xfrm>
            <a:off x="922366" y="1578066"/>
            <a:ext cx="10736331" cy="4351337"/>
          </a:xfrm>
          <a:prstGeom prst="rect">
            <a:avLst/>
          </a:prstGeom>
        </p:spPr>
        <p:txBody>
          <a:bodyPr>
            <a:normAutofit lnSpcReduction="10000"/>
          </a:bodyPr>
          <a:lstStyle>
            <a:lvl1pPr marL="182880" indent="-182880" algn="r" defTabSz="914400" rtl="1"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r>
              <a:rPr lang="he-IL" b="1" dirty="0"/>
              <a:t>תיאור המערכת:</a:t>
            </a:r>
          </a:p>
          <a:p>
            <a:pPr marL="0" indent="0">
              <a:buFont typeface="Garamond" pitchFamily="18" charset="0"/>
              <a:buNone/>
            </a:pPr>
            <a:r>
              <a:rPr lang="en-US" sz="1600" dirty="0" err="1"/>
              <a:t>FitNow</a:t>
            </a:r>
            <a:r>
              <a:rPr lang="he-IL" sz="1600" dirty="0"/>
              <a:t>  הינה אפליקציה שמטרתה לחבר בין מאמני כושר במגוון תחומים ( יוגה , </a:t>
            </a:r>
            <a:r>
              <a:rPr lang="he-IL" sz="1600" dirty="0" err="1"/>
              <a:t>פילאטיס</a:t>
            </a:r>
            <a:r>
              <a:rPr lang="he-IL" sz="1600" dirty="0"/>
              <a:t> , פונקציונלי ועוד) למתאמנים באופן יעיל ומותאם אישית.</a:t>
            </a:r>
            <a:r>
              <a:rPr lang="he-IL" sz="1600" b="0" i="0" dirty="0">
                <a:effectLst/>
                <a:latin typeface="SegoeUIVariable"/>
              </a:rPr>
              <a:t>  המערכת מאפשרת למאמני כושר פרטיים ובעלי  סטודיו לקבוע אימונים , לנהל את </a:t>
            </a:r>
            <a:r>
              <a:rPr lang="he-IL" sz="1600" b="0" i="0" dirty="0" err="1">
                <a:effectLst/>
                <a:latin typeface="SegoeUIVariable"/>
              </a:rPr>
              <a:t>הלו"ז</a:t>
            </a:r>
            <a:r>
              <a:rPr lang="he-IL" sz="1600" b="0" i="0" dirty="0">
                <a:effectLst/>
                <a:latin typeface="SegoeUIVariable"/>
              </a:rPr>
              <a:t>, </a:t>
            </a:r>
            <a:r>
              <a:rPr lang="he-IL" sz="1600" dirty="0">
                <a:latin typeface="SegoeUIVariable"/>
              </a:rPr>
              <a:t>ולהרחיב את בסיס הלקוחות שלהם בנוסף , האפליקציה מאפשרת למאמנים ובעלי סטודיו להראות את הכישורים והזמינות שהם לפי סוג הספורט שהם מתמחים בהם . </a:t>
            </a:r>
            <a:r>
              <a:rPr lang="he-IL" sz="1600" b="0" i="0" dirty="0">
                <a:effectLst/>
                <a:latin typeface="SegoeUIVariable"/>
              </a:rPr>
              <a:t>המערכת מציעה גם למתאמנים  אפשרות לחפש, ולתאם עם מאמנים המתאימים להם לפי העדפות והלוחות זמנים שלהם. </a:t>
            </a:r>
          </a:p>
          <a:p>
            <a:pPr marL="0" indent="0">
              <a:buFont typeface="Garamond" pitchFamily="18" charset="0"/>
              <a:buNone/>
            </a:pPr>
            <a:r>
              <a:rPr lang="he-IL" b="1" dirty="0"/>
              <a:t>צורך:</a:t>
            </a:r>
          </a:p>
          <a:p>
            <a:pPr marL="0" indent="0">
              <a:lnSpc>
                <a:spcPct val="150000"/>
              </a:lnSpc>
              <a:buFont typeface="Garamond" pitchFamily="18" charset="0"/>
              <a:buNone/>
            </a:pPr>
            <a:r>
              <a:rPr lang="he-IL" sz="1600" dirty="0"/>
              <a:t>הצורך במערכת נובע מהאתגרים בתעשיית הכושר שם מתאמנים פוטנציאליים </a:t>
            </a:r>
            <a:r>
              <a:rPr lang="he-IL" sz="1600" b="1" dirty="0"/>
              <a:t>מתקשים</a:t>
            </a:r>
            <a:r>
              <a:rPr lang="he-IL" sz="1600" dirty="0"/>
              <a:t> לאתר מאמנים מתאימים שלא רק עונים על צורכי הכושר הספציפיים שלהם אלא גם זמינים בזמנים נוחים. באופן דומה, מאמנים </a:t>
            </a:r>
            <a:r>
              <a:rPr lang="he-IL" sz="1600" b="1" dirty="0"/>
              <a:t>נאבקים</a:t>
            </a:r>
            <a:r>
              <a:rPr lang="he-IL" sz="1600" dirty="0"/>
              <a:t> לשווק את השירותים שלהם ולנהל הזמנות אימונים בצורה יעילה. האתגרים הללו מעכבים את השגת יעדי הכושר של המתאמנים ומפחיתים את היעילות התפעולית של המאמנים. לצורך </a:t>
            </a:r>
            <a:r>
              <a:rPr lang="he-IL" sz="1600" dirty="0" err="1"/>
              <a:t>פיתרון</a:t>
            </a:r>
            <a:r>
              <a:rPr lang="he-IL" sz="1600" dirty="0"/>
              <a:t> אתגרים אלו, </a:t>
            </a:r>
            <a:r>
              <a:rPr lang="en-US" sz="1600" dirty="0" err="1"/>
              <a:t>FitNow</a:t>
            </a:r>
            <a:r>
              <a:rPr lang="he-IL" sz="1600" dirty="0"/>
              <a:t> הוקמה.</a:t>
            </a:r>
          </a:p>
          <a:p>
            <a:pPr marL="0" indent="0">
              <a:buFont typeface="Garamond" pitchFamily="18" charset="0"/>
              <a:buNone/>
            </a:pPr>
            <a:r>
              <a:rPr lang="he-IL" sz="1600" dirty="0"/>
              <a:t>המטרה העיקרית של </a:t>
            </a:r>
            <a:r>
              <a:rPr lang="en-US" sz="1600" dirty="0" err="1"/>
              <a:t>FitNow</a:t>
            </a:r>
            <a:r>
              <a:rPr lang="he-IL" sz="1600" dirty="0"/>
              <a:t> היא לייעל את תהליך מציאת מאמן כושר, להפוך אותו לנגיש יותר, יעיל יותר ומותאם לצרכים אישיים. </a:t>
            </a:r>
          </a:p>
          <a:p>
            <a:pPr marL="0" indent="0">
              <a:buFont typeface="Garamond" pitchFamily="18" charset="0"/>
              <a:buNone/>
            </a:pPr>
            <a:r>
              <a:rPr lang="he-IL" sz="1600" dirty="0"/>
              <a:t>עבור מאמנים האפליקציה שואפת לספק פלטפורמה לנראות רחבה יותר, תזמון טוב יותר וניהול לקוחות </a:t>
            </a:r>
            <a:r>
              <a:rPr lang="he-IL" sz="1600" dirty="0" err="1"/>
              <a:t>בלו"ז</a:t>
            </a:r>
            <a:r>
              <a:rPr lang="he-IL" sz="1600" dirty="0"/>
              <a:t> מסודר באפליקציה וכך גם להרחיב את בסיס הלקוחות שלהם.</a:t>
            </a:r>
          </a:p>
        </p:txBody>
      </p:sp>
    </p:spTree>
    <p:extLst>
      <p:ext uri="{BB962C8B-B14F-4D97-AF65-F5344CB8AC3E}">
        <p14:creationId xmlns:p14="http://schemas.microsoft.com/office/powerpoint/2010/main" val="1765035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6AA3C-7393-D4FB-13A7-667195B34464}"/>
            </a:ext>
          </a:extLst>
        </p:cNvPr>
        <p:cNvGrpSpPr/>
        <p:nvPr/>
      </p:nvGrpSpPr>
      <p:grpSpPr>
        <a:xfrm>
          <a:off x="0" y="0"/>
          <a:ext cx="0" cy="0"/>
          <a:chOff x="0" y="0"/>
          <a:chExt cx="0" cy="0"/>
        </a:xfrm>
      </p:grpSpPr>
      <p:sp>
        <p:nvSpPr>
          <p:cNvPr id="11" name="Freeform 4">
            <a:extLst>
              <a:ext uri="{FF2B5EF4-FFF2-40B4-BE49-F238E27FC236}">
                <a16:creationId xmlns:a16="http://schemas.microsoft.com/office/drawing/2014/main" id="{506882B7-5051-775C-5882-C2492E6731FF}"/>
              </a:ext>
            </a:extLst>
          </p:cNvPr>
          <p:cNvSpPr/>
          <p:nvPr/>
        </p:nvSpPr>
        <p:spPr>
          <a:xfrm>
            <a:off x="0" y="0"/>
            <a:ext cx="12192000" cy="1343841"/>
          </a:xfrm>
          <a:custGeom>
            <a:avLst/>
            <a:gdLst/>
            <a:ahLst/>
            <a:cxnLst/>
            <a:rect l="l" t="t" r="r" b="b"/>
            <a:pathLst>
              <a:path w="4766028" h="948992">
                <a:moveTo>
                  <a:pt x="0" y="0"/>
                </a:moveTo>
                <a:lnTo>
                  <a:pt x="4766028" y="0"/>
                </a:lnTo>
                <a:lnTo>
                  <a:pt x="4766028" y="948992"/>
                </a:lnTo>
                <a:lnTo>
                  <a:pt x="0" y="948992"/>
                </a:lnTo>
                <a:close/>
              </a:path>
            </a:pathLst>
          </a:custGeom>
          <a:solidFill>
            <a:srgbClr val="FFC000"/>
          </a:solidFill>
        </p:spPr>
        <p:txBody>
          <a:bodyPr/>
          <a:lstStyle/>
          <a:p>
            <a:endParaRPr lang="he-IL" sz="4400" dirty="0">
              <a:latin typeface="Courier New" panose="02070309020205020404" pitchFamily="49" charset="0"/>
              <a:cs typeface="Courier New" panose="02070309020205020404" pitchFamily="49" charset="0"/>
            </a:endParaRPr>
          </a:p>
        </p:txBody>
      </p:sp>
      <p:sp>
        <p:nvSpPr>
          <p:cNvPr id="4" name="מציין מיקום תוכן 2">
            <a:extLst>
              <a:ext uri="{FF2B5EF4-FFF2-40B4-BE49-F238E27FC236}">
                <a16:creationId xmlns:a16="http://schemas.microsoft.com/office/drawing/2014/main" id="{7E0F9051-12D6-9DDB-DA1F-87EC57A493EB}"/>
              </a:ext>
            </a:extLst>
          </p:cNvPr>
          <p:cNvSpPr txBox="1">
            <a:spLocks/>
          </p:cNvSpPr>
          <p:nvPr/>
        </p:nvSpPr>
        <p:spPr>
          <a:xfrm>
            <a:off x="1078069" y="1343841"/>
            <a:ext cx="10191565" cy="4953739"/>
          </a:xfrm>
          <a:prstGeom prst="rect">
            <a:avLst/>
          </a:prstGeom>
        </p:spPr>
        <p:txBody>
          <a:bodyPr vert="horz" lIns="91440" tIns="45720" rIns="91440" bIns="45720" rtlCol="0">
            <a:normAutofit/>
          </a:bodyPr>
          <a:lst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endParaRPr kumimoji="0" lang="he-IL" sz="1600" b="0" i="0" u="none" strike="noStrike" kern="1200" cap="none" spc="0" normalizeH="0" baseline="0" noProof="0" dirty="0">
              <a:ln>
                <a:noFill/>
              </a:ln>
              <a:effectLst/>
              <a:uLnTx/>
              <a:uFillTx/>
              <a:latin typeface="Calibri"/>
              <a:ea typeface="+mn-ea"/>
              <a:cs typeface="Arial" panose="020B0604020202020204" pitchFamily="34" charset="0"/>
            </a:endParaRPr>
          </a:p>
          <a:p>
            <a:pPr marL="228600" marR="0" lvl="0" indent="-228600" algn="r" defTabSz="914400" rtl="1" eaLnBrk="1" fontAlgn="auto" latinLnBrk="0" hangingPunct="1">
              <a:lnSpc>
                <a:spcPct val="90000"/>
              </a:lnSpc>
              <a:spcBef>
                <a:spcPts val="1000"/>
              </a:spcBef>
              <a:spcAft>
                <a:spcPts val="0"/>
              </a:spcAft>
              <a:buClrTx/>
              <a:buSzTx/>
              <a:buFont typeface="Wingdings 2" pitchFamily="18" charset="2"/>
              <a:buChar char=""/>
              <a:tabLst/>
              <a:defRPr/>
            </a:pPr>
            <a:endParaRPr kumimoji="0" lang="he-IL" sz="1800" b="0" i="0" u="none" strike="noStrike" kern="1200" cap="none" spc="0" normalizeH="0" baseline="0" noProof="0" dirty="0">
              <a:ln>
                <a:noFill/>
              </a:ln>
              <a:effectLst/>
              <a:uLnTx/>
              <a:uFillTx/>
              <a:latin typeface="Calibri"/>
              <a:ea typeface="+mn-ea"/>
              <a:cs typeface="Arial" panose="020B0604020202020204" pitchFamily="34" charset="0"/>
            </a:endParaRPr>
          </a:p>
        </p:txBody>
      </p:sp>
      <p:sp>
        <p:nvSpPr>
          <p:cNvPr id="5" name="כותרת 1">
            <a:extLst>
              <a:ext uri="{FF2B5EF4-FFF2-40B4-BE49-F238E27FC236}">
                <a16:creationId xmlns:a16="http://schemas.microsoft.com/office/drawing/2014/main" id="{65C2172F-98A0-B2F9-60F2-C53A1E40D6CA}"/>
              </a:ext>
            </a:extLst>
          </p:cNvPr>
          <p:cNvSpPr txBox="1">
            <a:spLocks/>
          </p:cNvSpPr>
          <p:nvPr/>
        </p:nvSpPr>
        <p:spPr>
          <a:xfrm>
            <a:off x="0" y="92923"/>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b="1" dirty="0">
                <a:latin typeface="Courier New" panose="02070309020205020404" pitchFamily="49" charset="0"/>
                <a:cs typeface="Courier New" panose="02070309020205020404" pitchFamily="49" charset="0"/>
              </a:rPr>
              <a:t>דרישות פונקציונליות </a:t>
            </a:r>
          </a:p>
        </p:txBody>
      </p:sp>
      <p:pic>
        <p:nvPicPr>
          <p:cNvPr id="12" name="תמונה 11">
            <a:extLst>
              <a:ext uri="{FF2B5EF4-FFF2-40B4-BE49-F238E27FC236}">
                <a16:creationId xmlns:a16="http://schemas.microsoft.com/office/drawing/2014/main" id="{C3B08F81-13B9-E636-0CC8-852483DBD245}"/>
              </a:ext>
            </a:extLst>
          </p:cNvPr>
          <p:cNvPicPr>
            <a:picLocks noChangeAspect="1"/>
          </p:cNvPicPr>
          <p:nvPr/>
        </p:nvPicPr>
        <p:blipFill>
          <a:blip r:embed="rId2"/>
          <a:stretch>
            <a:fillRect/>
          </a:stretch>
        </p:blipFill>
        <p:spPr>
          <a:xfrm>
            <a:off x="406115" y="92923"/>
            <a:ext cx="2540569" cy="1534160"/>
          </a:xfrm>
          <a:prstGeom prst="rect">
            <a:avLst/>
          </a:prstGeom>
        </p:spPr>
      </p:pic>
      <p:sp>
        <p:nvSpPr>
          <p:cNvPr id="2" name="מציין מיקום תוכן 2">
            <a:extLst>
              <a:ext uri="{FF2B5EF4-FFF2-40B4-BE49-F238E27FC236}">
                <a16:creationId xmlns:a16="http://schemas.microsoft.com/office/drawing/2014/main" id="{30A5178D-7E30-3925-5853-1B5F18DBD2BE}"/>
              </a:ext>
            </a:extLst>
          </p:cNvPr>
          <p:cNvSpPr txBox="1">
            <a:spLocks/>
          </p:cNvSpPr>
          <p:nvPr/>
        </p:nvSpPr>
        <p:spPr>
          <a:xfrm>
            <a:off x="997996" y="1542310"/>
            <a:ext cx="10515600" cy="5106906"/>
          </a:xfrm>
          <a:prstGeom prst="rect">
            <a:avLst/>
          </a:prstGeom>
        </p:spPr>
        <p:txBody>
          <a:bodyPr>
            <a:normAutofit lnSpcReduction="10000"/>
          </a:bodyPr>
          <a:lstStyle>
            <a:lvl1pPr marL="182880" indent="-182880" algn="r" defTabSz="914400" rtl="1"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2" panose="05020102010507070707" pitchFamily="18" charset="2"/>
              <a:buChar char=""/>
            </a:pPr>
            <a:r>
              <a:rPr lang="he-IL" dirty="0"/>
              <a:t> </a:t>
            </a:r>
            <a:r>
              <a:rPr lang="he-IL" sz="2000" dirty="0"/>
              <a:t>פרופיל להרשאת מאמן.</a:t>
            </a:r>
          </a:p>
          <a:p>
            <a:pPr>
              <a:buFont typeface="Wingdings 2" panose="05020102010507070707" pitchFamily="18" charset="2"/>
              <a:buChar char=""/>
            </a:pPr>
            <a:r>
              <a:rPr lang="he-IL" sz="2000" dirty="0"/>
              <a:t> פרופיל להרשאת מתאמן.</a:t>
            </a:r>
          </a:p>
          <a:p>
            <a:pPr>
              <a:buFont typeface="Wingdings 2" panose="05020102010507070707" pitchFamily="18" charset="2"/>
              <a:buChar char=""/>
            </a:pPr>
            <a:r>
              <a:rPr lang="he-IL" sz="2000" dirty="0"/>
              <a:t> הרשמה והתחברות להרשאת מאמן.</a:t>
            </a:r>
          </a:p>
          <a:p>
            <a:pPr>
              <a:buFont typeface="Wingdings 2" panose="05020102010507070707" pitchFamily="18" charset="2"/>
              <a:buChar char=""/>
            </a:pPr>
            <a:r>
              <a:rPr lang="he-IL" sz="2000" dirty="0"/>
              <a:t> הרשמה והתחברות להרשאת מתאמן.</a:t>
            </a:r>
          </a:p>
          <a:p>
            <a:pPr>
              <a:buFont typeface="Wingdings 2" panose="05020102010507070707" pitchFamily="18" charset="2"/>
              <a:buChar char=""/>
            </a:pPr>
            <a:r>
              <a:rPr lang="he-IL" sz="2000" dirty="0"/>
              <a:t> הגדרת שעות פעילות לקבלת אימונים ממתאמנים.</a:t>
            </a:r>
          </a:p>
          <a:p>
            <a:pPr>
              <a:buFont typeface="Wingdings 2" panose="05020102010507070707" pitchFamily="18" charset="2"/>
              <a:buChar char=""/>
            </a:pPr>
            <a:r>
              <a:rPr lang="he-IL" sz="2000" dirty="0"/>
              <a:t> למאמן מופיע לו"ז בדומה ל-</a:t>
            </a:r>
            <a:r>
              <a:rPr lang="en-US" sz="2000" dirty="0"/>
              <a:t>google </a:t>
            </a:r>
            <a:r>
              <a:rPr lang="en-US" sz="2000" dirty="0" err="1"/>
              <a:t>calander</a:t>
            </a:r>
            <a:r>
              <a:rPr lang="he-IL" sz="2000" dirty="0"/>
              <a:t> שם הוא יכול לראות את כל האימונים שנקבעו.</a:t>
            </a:r>
          </a:p>
          <a:p>
            <a:pPr>
              <a:buFont typeface="Wingdings 2" panose="05020102010507070707" pitchFamily="18" charset="2"/>
              <a:buChar char=""/>
            </a:pPr>
            <a:r>
              <a:rPr lang="he-IL" sz="2000" dirty="0"/>
              <a:t> המאמן יכול לאשר או לדחות בקשות אימון ממתאמנים.</a:t>
            </a:r>
          </a:p>
          <a:p>
            <a:pPr>
              <a:buFont typeface="Wingdings 2" panose="05020102010507070707" pitchFamily="18" charset="2"/>
              <a:buChar char=""/>
            </a:pPr>
            <a:r>
              <a:rPr lang="he-IL" sz="2000" dirty="0"/>
              <a:t> מתאמן יכול למחוק אימון שנקבע/או שנמצא ב-</a:t>
            </a:r>
            <a:r>
              <a:rPr lang="en-US" sz="2000" dirty="0"/>
              <a:t>pending</a:t>
            </a:r>
            <a:r>
              <a:rPr lang="he-IL" sz="2000" dirty="0"/>
              <a:t>.</a:t>
            </a:r>
          </a:p>
          <a:p>
            <a:pPr>
              <a:buFont typeface="Wingdings 2" panose="05020102010507070707" pitchFamily="18" charset="2"/>
              <a:buChar char=""/>
            </a:pPr>
            <a:r>
              <a:rPr lang="he-IL" sz="2000" dirty="0"/>
              <a:t> מתאמן יכול לחפש אימונים לפי תחומי אימון, תאריכים ושעות ספציפיים.</a:t>
            </a:r>
          </a:p>
          <a:p>
            <a:pPr>
              <a:buFont typeface="Wingdings 2" panose="05020102010507070707" pitchFamily="18" charset="2"/>
              <a:buChar char=""/>
            </a:pPr>
            <a:r>
              <a:rPr lang="he-IL" sz="2000" dirty="0"/>
              <a:t> מתאמן יכול לבקש תיאום פגישת אימון עם מאמן שהופיע בתוצאות החיפוש.</a:t>
            </a:r>
          </a:p>
          <a:p>
            <a:pPr>
              <a:buFont typeface="Wingdings 2" panose="05020102010507070707" pitchFamily="18" charset="2"/>
              <a:buChar char=""/>
            </a:pPr>
            <a:r>
              <a:rPr lang="he-IL" sz="2000" dirty="0"/>
              <a:t> מתאמן יכול לבטל אימון שקבע.</a:t>
            </a:r>
          </a:p>
          <a:p>
            <a:pPr>
              <a:buFont typeface="Wingdings 2" panose="05020102010507070707" pitchFamily="18" charset="2"/>
              <a:buChar char=""/>
            </a:pPr>
            <a:r>
              <a:rPr lang="he-IL" sz="2000" dirty="0"/>
              <a:t> מאמן יכול לצפות בהודעות לגבי בקשות האימון.</a:t>
            </a:r>
          </a:p>
          <a:p>
            <a:pPr>
              <a:buFont typeface="Wingdings 2" panose="05020102010507070707" pitchFamily="18" charset="2"/>
              <a:buChar char=""/>
            </a:pPr>
            <a:r>
              <a:rPr lang="he-IL" sz="2000" dirty="0"/>
              <a:t> מתן אפשרות למאמן לקבוע משך זמן קבוע לאימון.</a:t>
            </a:r>
          </a:p>
        </p:txBody>
      </p:sp>
    </p:spTree>
    <p:extLst>
      <p:ext uri="{BB962C8B-B14F-4D97-AF65-F5344CB8AC3E}">
        <p14:creationId xmlns:p14="http://schemas.microsoft.com/office/powerpoint/2010/main" val="150117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A6C28-0AB3-6B51-6D15-8AF851A9B42C}"/>
            </a:ext>
          </a:extLst>
        </p:cNvPr>
        <p:cNvGrpSpPr/>
        <p:nvPr/>
      </p:nvGrpSpPr>
      <p:grpSpPr>
        <a:xfrm>
          <a:off x="0" y="0"/>
          <a:ext cx="0" cy="0"/>
          <a:chOff x="0" y="0"/>
          <a:chExt cx="0" cy="0"/>
        </a:xfrm>
      </p:grpSpPr>
      <p:sp>
        <p:nvSpPr>
          <p:cNvPr id="11" name="Freeform 4">
            <a:extLst>
              <a:ext uri="{FF2B5EF4-FFF2-40B4-BE49-F238E27FC236}">
                <a16:creationId xmlns:a16="http://schemas.microsoft.com/office/drawing/2014/main" id="{A4C2DBE5-2479-B7DE-D910-48845CC59C05}"/>
              </a:ext>
            </a:extLst>
          </p:cNvPr>
          <p:cNvSpPr/>
          <p:nvPr/>
        </p:nvSpPr>
        <p:spPr>
          <a:xfrm>
            <a:off x="0" y="0"/>
            <a:ext cx="12192000" cy="1343841"/>
          </a:xfrm>
          <a:custGeom>
            <a:avLst/>
            <a:gdLst/>
            <a:ahLst/>
            <a:cxnLst/>
            <a:rect l="l" t="t" r="r" b="b"/>
            <a:pathLst>
              <a:path w="4766028" h="948992">
                <a:moveTo>
                  <a:pt x="0" y="0"/>
                </a:moveTo>
                <a:lnTo>
                  <a:pt x="4766028" y="0"/>
                </a:lnTo>
                <a:lnTo>
                  <a:pt x="4766028" y="948992"/>
                </a:lnTo>
                <a:lnTo>
                  <a:pt x="0" y="948992"/>
                </a:lnTo>
                <a:close/>
              </a:path>
            </a:pathLst>
          </a:custGeom>
          <a:solidFill>
            <a:srgbClr val="FFC000"/>
          </a:solidFill>
        </p:spPr>
        <p:txBody>
          <a:bodyPr/>
          <a:lstStyle/>
          <a:p>
            <a:endParaRPr lang="he-IL" sz="4400" dirty="0">
              <a:latin typeface="Courier New" panose="02070309020205020404" pitchFamily="49" charset="0"/>
              <a:cs typeface="Courier New" panose="02070309020205020404" pitchFamily="49" charset="0"/>
            </a:endParaRPr>
          </a:p>
        </p:txBody>
      </p:sp>
      <p:sp>
        <p:nvSpPr>
          <p:cNvPr id="4" name="מציין מיקום תוכן 2">
            <a:extLst>
              <a:ext uri="{FF2B5EF4-FFF2-40B4-BE49-F238E27FC236}">
                <a16:creationId xmlns:a16="http://schemas.microsoft.com/office/drawing/2014/main" id="{69D94C8A-1D25-9FB0-2F30-67D20619138B}"/>
              </a:ext>
            </a:extLst>
          </p:cNvPr>
          <p:cNvSpPr txBox="1">
            <a:spLocks/>
          </p:cNvSpPr>
          <p:nvPr/>
        </p:nvSpPr>
        <p:spPr>
          <a:xfrm>
            <a:off x="1078069" y="1343841"/>
            <a:ext cx="10191565" cy="4953739"/>
          </a:xfrm>
          <a:prstGeom prst="rect">
            <a:avLst/>
          </a:prstGeom>
        </p:spPr>
        <p:txBody>
          <a:bodyPr vert="horz" lIns="91440" tIns="45720" rIns="91440" bIns="45720" rtlCol="0">
            <a:normAutofit/>
          </a:bodyPr>
          <a:lst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ts val="0"/>
              </a:spcBef>
              <a:spcAft>
                <a:spcPts val="0"/>
              </a:spcAft>
              <a:buClrTx/>
              <a:buSzTx/>
              <a:buFont typeface="Wingdings 2" pitchFamily="18" charset="2"/>
              <a:buNone/>
              <a:tabLst/>
              <a:defRPr/>
            </a:pPr>
            <a:endParaRPr kumimoji="0" lang="he-IL" sz="1600" b="0" i="0" u="none" strike="noStrike" kern="1200" cap="none" spc="0" normalizeH="0" baseline="0" noProof="0" dirty="0">
              <a:ln>
                <a:noFill/>
              </a:ln>
              <a:effectLst/>
              <a:uLnTx/>
              <a:uFillTx/>
              <a:latin typeface="Calibri"/>
              <a:ea typeface="+mn-ea"/>
              <a:cs typeface="Arial" panose="020B0604020202020204" pitchFamily="34" charset="0"/>
            </a:endParaRPr>
          </a:p>
          <a:p>
            <a:pPr marL="228600" marR="0" lvl="0" indent="-228600" algn="r" defTabSz="914400" rtl="1" eaLnBrk="1" fontAlgn="auto" latinLnBrk="0" hangingPunct="1">
              <a:lnSpc>
                <a:spcPct val="90000"/>
              </a:lnSpc>
              <a:spcBef>
                <a:spcPts val="1000"/>
              </a:spcBef>
              <a:spcAft>
                <a:spcPts val="0"/>
              </a:spcAft>
              <a:buClrTx/>
              <a:buSzTx/>
              <a:buFont typeface="Wingdings 2" pitchFamily="18" charset="2"/>
              <a:buChar char=""/>
              <a:tabLst/>
              <a:defRPr/>
            </a:pPr>
            <a:endParaRPr kumimoji="0" lang="he-IL" sz="1800" b="0" i="0" u="none" strike="noStrike" kern="1200" cap="none" spc="0" normalizeH="0" baseline="0" noProof="0" dirty="0">
              <a:ln>
                <a:noFill/>
              </a:ln>
              <a:effectLst/>
              <a:uLnTx/>
              <a:uFillTx/>
              <a:latin typeface="Calibri"/>
              <a:ea typeface="+mn-ea"/>
              <a:cs typeface="Arial" panose="020B0604020202020204" pitchFamily="34" charset="0"/>
            </a:endParaRPr>
          </a:p>
        </p:txBody>
      </p:sp>
      <p:sp>
        <p:nvSpPr>
          <p:cNvPr id="5" name="כותרת 1">
            <a:extLst>
              <a:ext uri="{FF2B5EF4-FFF2-40B4-BE49-F238E27FC236}">
                <a16:creationId xmlns:a16="http://schemas.microsoft.com/office/drawing/2014/main" id="{AA580D30-0D2A-55E0-7BEA-C40F4F9D88ED}"/>
              </a:ext>
            </a:extLst>
          </p:cNvPr>
          <p:cNvSpPr txBox="1">
            <a:spLocks/>
          </p:cNvSpPr>
          <p:nvPr/>
        </p:nvSpPr>
        <p:spPr>
          <a:xfrm>
            <a:off x="0" y="92923"/>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b="1" dirty="0">
                <a:latin typeface="Courier New" panose="02070309020205020404" pitchFamily="49" charset="0"/>
                <a:cs typeface="Courier New" panose="02070309020205020404" pitchFamily="49" charset="0"/>
              </a:rPr>
              <a:t>דרישות לא פונקציונליות </a:t>
            </a:r>
          </a:p>
        </p:txBody>
      </p:sp>
      <p:pic>
        <p:nvPicPr>
          <p:cNvPr id="12" name="תמונה 11">
            <a:extLst>
              <a:ext uri="{FF2B5EF4-FFF2-40B4-BE49-F238E27FC236}">
                <a16:creationId xmlns:a16="http://schemas.microsoft.com/office/drawing/2014/main" id="{0843E70B-F920-CC02-21FF-7DD4EEE60261}"/>
              </a:ext>
            </a:extLst>
          </p:cNvPr>
          <p:cNvPicPr>
            <a:picLocks noChangeAspect="1"/>
          </p:cNvPicPr>
          <p:nvPr/>
        </p:nvPicPr>
        <p:blipFill>
          <a:blip r:embed="rId2"/>
          <a:stretch>
            <a:fillRect/>
          </a:stretch>
        </p:blipFill>
        <p:spPr>
          <a:xfrm>
            <a:off x="406115" y="92923"/>
            <a:ext cx="2540569" cy="1534160"/>
          </a:xfrm>
          <a:prstGeom prst="rect">
            <a:avLst/>
          </a:prstGeom>
        </p:spPr>
      </p:pic>
      <p:sp>
        <p:nvSpPr>
          <p:cNvPr id="3" name="מציין מיקום תוכן 2">
            <a:extLst>
              <a:ext uri="{FF2B5EF4-FFF2-40B4-BE49-F238E27FC236}">
                <a16:creationId xmlns:a16="http://schemas.microsoft.com/office/drawing/2014/main" id="{8031E586-EB15-452E-5511-D1E964728CF8}"/>
              </a:ext>
            </a:extLst>
          </p:cNvPr>
          <p:cNvSpPr txBox="1">
            <a:spLocks/>
          </p:cNvSpPr>
          <p:nvPr/>
        </p:nvSpPr>
        <p:spPr>
          <a:xfrm>
            <a:off x="998359" y="1865811"/>
            <a:ext cx="10515600" cy="3835153"/>
          </a:xfrm>
          <a:prstGeom prst="rect">
            <a:avLst/>
          </a:prstGeom>
        </p:spPr>
        <p:txBody>
          <a:bodyPr/>
          <a:lstStyle>
            <a:lvl1pPr marL="182880" indent="-182880" algn="r" defTabSz="914400" rtl="1"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Wingdings 2" panose="05020102010507070707" pitchFamily="18" charset="2"/>
              <a:buChar char="R"/>
            </a:pPr>
            <a:r>
              <a:rPr lang="he-IL"/>
              <a:t> המערכת זמינה 24/7.</a:t>
            </a:r>
          </a:p>
          <a:p>
            <a:pPr>
              <a:buFont typeface="Wingdings 2" panose="05020102010507070707" pitchFamily="18" charset="2"/>
              <a:buChar char="R"/>
            </a:pPr>
            <a:r>
              <a:rPr lang="he-IL"/>
              <a:t> ניתן לבצע כל תהליך בלחיצה על לא יותר מ-10 כפתורים.</a:t>
            </a:r>
          </a:p>
          <a:p>
            <a:pPr>
              <a:buFont typeface="Wingdings 2" panose="05020102010507070707" pitchFamily="18" charset="2"/>
              <a:buChar char="R"/>
            </a:pPr>
            <a:r>
              <a:rPr lang="he-IL"/>
              <a:t> האפליקציה תומכת בלפחות 2 פלטפורמות (</a:t>
            </a:r>
            <a:r>
              <a:rPr lang="en-US"/>
              <a:t>android, web</a:t>
            </a:r>
            <a:r>
              <a:rPr lang="he-IL"/>
              <a:t>).</a:t>
            </a:r>
            <a:endParaRPr lang="he-IL" dirty="0"/>
          </a:p>
        </p:txBody>
      </p:sp>
    </p:spTree>
    <p:extLst>
      <p:ext uri="{BB962C8B-B14F-4D97-AF65-F5344CB8AC3E}">
        <p14:creationId xmlns:p14="http://schemas.microsoft.com/office/powerpoint/2010/main" val="3667807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9A94AED4-3198-1816-2752-0E6AA213990C}"/>
              </a:ext>
            </a:extLst>
          </p:cNvPr>
          <p:cNvSpPr>
            <a:spLocks noGrp="1"/>
          </p:cNvSpPr>
          <p:nvPr>
            <p:ph idx="1"/>
          </p:nvPr>
        </p:nvSpPr>
        <p:spPr/>
        <p:txBody>
          <a:bodyPr>
            <a:normAutofit fontScale="92500" lnSpcReduction="10000"/>
          </a:bodyPr>
          <a:lstStyle/>
          <a:p>
            <a:pPr>
              <a:buFont typeface="Wingdings 2" panose="05020102010507070707" pitchFamily="18" charset="2"/>
              <a:buChar char=""/>
            </a:pPr>
            <a:r>
              <a:rPr lang="he-IL" dirty="0"/>
              <a:t> </a:t>
            </a:r>
            <a:r>
              <a:rPr lang="he-IL" sz="2400" dirty="0"/>
              <a:t>הרשמה פשוטה גם למאמן וגם למתאמן.</a:t>
            </a:r>
          </a:p>
          <a:p>
            <a:pPr>
              <a:buFont typeface="Wingdings 2" panose="05020102010507070707" pitchFamily="18" charset="2"/>
              <a:buChar char=""/>
            </a:pPr>
            <a:r>
              <a:rPr lang="he-IL" sz="2400" dirty="0"/>
              <a:t> התחברות ושיטת זיהוי פשוטה: מייל וסיסמה.</a:t>
            </a:r>
          </a:p>
          <a:p>
            <a:pPr>
              <a:buFont typeface="Wingdings 2" panose="05020102010507070707" pitchFamily="18" charset="2"/>
              <a:buChar char=""/>
            </a:pPr>
            <a:r>
              <a:rPr lang="he-IL" sz="2400" dirty="0"/>
              <a:t> מאמן יכול לעצב את הפרופיל ולבחור כמה התמחויות (נניח </a:t>
            </a:r>
            <a:r>
              <a:rPr lang="en-US" sz="2400" dirty="0"/>
              <a:t>flexibility, endurance, </a:t>
            </a:r>
            <a:r>
              <a:rPr lang="en-US" sz="2400" dirty="0" err="1"/>
              <a:t>stregth</a:t>
            </a:r>
            <a:r>
              <a:rPr lang="he-IL" sz="2400" dirty="0"/>
              <a:t>) ולא מחויב להתמחות אחת ספציפית.</a:t>
            </a:r>
          </a:p>
          <a:p>
            <a:pPr>
              <a:buFont typeface="Wingdings 2" panose="05020102010507070707" pitchFamily="18" charset="2"/>
              <a:buChar char=""/>
            </a:pPr>
            <a:r>
              <a:rPr lang="he-IL" sz="2400" dirty="0"/>
              <a:t>מתאמנים יכולים לחפש מאמן לפי סוג ספורט מסוים בשעות ותאריך מסוים.</a:t>
            </a:r>
          </a:p>
          <a:p>
            <a:pPr>
              <a:buFont typeface="Wingdings 2" panose="05020102010507070707" pitchFamily="18" charset="2"/>
              <a:buChar char=""/>
            </a:pPr>
            <a:r>
              <a:rPr lang="he-IL" sz="2400" dirty="0"/>
              <a:t> מאמן יכול להגדיר שעות עבודה ומתאמנים שיחפשו את המאמן יראו את השעות שהגדיר ויוכלו לשלוח בקשה להשתבצות באחת/יותר מהשעות שהגדיר.</a:t>
            </a:r>
          </a:p>
          <a:p>
            <a:pPr>
              <a:buFont typeface="Wingdings 2" panose="05020102010507070707" pitchFamily="18" charset="2"/>
              <a:buChar char=""/>
            </a:pPr>
            <a:r>
              <a:rPr lang="he-IL" sz="2400" dirty="0"/>
              <a:t>מתאמנים יכולים לצפות בכל האימונים שנקבעו להם במסך הפרופיל.</a:t>
            </a:r>
          </a:p>
          <a:p>
            <a:pPr>
              <a:buFont typeface="Wingdings 2" panose="05020102010507070707" pitchFamily="18" charset="2"/>
              <a:buChar char=""/>
            </a:pPr>
            <a:r>
              <a:rPr lang="he-IL" sz="2400" dirty="0"/>
              <a:t> מתאמנים יכולים לבטל אימון</a:t>
            </a:r>
          </a:p>
          <a:p>
            <a:pPr>
              <a:buFont typeface="Wingdings 2" panose="05020102010507070707" pitchFamily="18" charset="2"/>
              <a:buChar char=""/>
            </a:pPr>
            <a:r>
              <a:rPr lang="he-IL" sz="2400" dirty="0"/>
              <a:t>מאמן יכול לדחות/לאשר/ לבטל בקשה ואם אישר, זה יכנס לו ישירות </a:t>
            </a:r>
            <a:r>
              <a:rPr lang="he-IL" sz="2400" dirty="0" err="1"/>
              <a:t>ללו"ז</a:t>
            </a:r>
            <a:r>
              <a:rPr lang="he-IL" sz="2400" dirty="0"/>
              <a:t>. </a:t>
            </a:r>
          </a:p>
          <a:p>
            <a:pPr>
              <a:buFont typeface="Wingdings 2" panose="05020102010507070707" pitchFamily="18" charset="2"/>
              <a:buChar char=""/>
            </a:pPr>
            <a:endParaRPr lang="he-IL" sz="2400" dirty="0"/>
          </a:p>
          <a:p>
            <a:pPr>
              <a:buFont typeface="Wingdings 2" panose="05020102010507070707" pitchFamily="18" charset="2"/>
              <a:buChar char=""/>
            </a:pPr>
            <a:endParaRPr lang="he-IL" sz="2400" dirty="0"/>
          </a:p>
        </p:txBody>
      </p:sp>
      <p:sp>
        <p:nvSpPr>
          <p:cNvPr id="2" name="Freeform 4">
            <a:extLst>
              <a:ext uri="{FF2B5EF4-FFF2-40B4-BE49-F238E27FC236}">
                <a16:creationId xmlns:a16="http://schemas.microsoft.com/office/drawing/2014/main" id="{38001129-6FE8-9D31-7A93-91147AC20555}"/>
              </a:ext>
            </a:extLst>
          </p:cNvPr>
          <p:cNvSpPr/>
          <p:nvPr/>
        </p:nvSpPr>
        <p:spPr>
          <a:xfrm>
            <a:off x="0" y="0"/>
            <a:ext cx="12192000" cy="1343841"/>
          </a:xfrm>
          <a:custGeom>
            <a:avLst/>
            <a:gdLst/>
            <a:ahLst/>
            <a:cxnLst/>
            <a:rect l="l" t="t" r="r" b="b"/>
            <a:pathLst>
              <a:path w="4766028" h="948992">
                <a:moveTo>
                  <a:pt x="0" y="0"/>
                </a:moveTo>
                <a:lnTo>
                  <a:pt x="4766028" y="0"/>
                </a:lnTo>
                <a:lnTo>
                  <a:pt x="4766028" y="948992"/>
                </a:lnTo>
                <a:lnTo>
                  <a:pt x="0" y="948992"/>
                </a:lnTo>
                <a:close/>
              </a:path>
            </a:pathLst>
          </a:custGeom>
          <a:solidFill>
            <a:srgbClr val="FFC000"/>
          </a:solidFill>
        </p:spPr>
        <p:txBody>
          <a:bodyPr/>
          <a:lstStyle/>
          <a:p>
            <a:endParaRPr lang="he-IL" sz="4400" dirty="0">
              <a:latin typeface="Courier New" panose="02070309020205020404" pitchFamily="49" charset="0"/>
              <a:cs typeface="Courier New" panose="02070309020205020404" pitchFamily="49" charset="0"/>
            </a:endParaRPr>
          </a:p>
        </p:txBody>
      </p:sp>
      <p:pic>
        <p:nvPicPr>
          <p:cNvPr id="5" name="תמונה 4">
            <a:extLst>
              <a:ext uri="{FF2B5EF4-FFF2-40B4-BE49-F238E27FC236}">
                <a16:creationId xmlns:a16="http://schemas.microsoft.com/office/drawing/2014/main" id="{95585BC2-A36A-3A1C-640E-D18241E0F35C}"/>
              </a:ext>
            </a:extLst>
          </p:cNvPr>
          <p:cNvPicPr>
            <a:picLocks noChangeAspect="1"/>
          </p:cNvPicPr>
          <p:nvPr/>
        </p:nvPicPr>
        <p:blipFill>
          <a:blip r:embed="rId2"/>
          <a:stretch>
            <a:fillRect/>
          </a:stretch>
        </p:blipFill>
        <p:spPr>
          <a:xfrm>
            <a:off x="406115" y="92923"/>
            <a:ext cx="2540569" cy="1534160"/>
          </a:xfrm>
          <a:prstGeom prst="rect">
            <a:avLst/>
          </a:prstGeom>
        </p:spPr>
      </p:pic>
      <p:sp>
        <p:nvSpPr>
          <p:cNvPr id="6" name="כותרת 1">
            <a:extLst>
              <a:ext uri="{FF2B5EF4-FFF2-40B4-BE49-F238E27FC236}">
                <a16:creationId xmlns:a16="http://schemas.microsoft.com/office/drawing/2014/main" id="{32991E48-17F9-0025-1CDA-50EDF22FE465}"/>
              </a:ext>
            </a:extLst>
          </p:cNvPr>
          <p:cNvSpPr txBox="1">
            <a:spLocks/>
          </p:cNvSpPr>
          <p:nvPr/>
        </p:nvSpPr>
        <p:spPr>
          <a:xfrm>
            <a:off x="0" y="92923"/>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b="1" dirty="0" err="1">
                <a:latin typeface="Courier New" panose="02070309020205020404" pitchFamily="49" charset="0"/>
                <a:cs typeface="Courier New" panose="02070309020205020404" pitchFamily="49" charset="0"/>
              </a:rPr>
              <a:t>פיצרים</a:t>
            </a:r>
            <a:r>
              <a:rPr lang="he-IL" b="1" dirty="0">
                <a:latin typeface="Courier New" panose="02070309020205020404" pitchFamily="49" charset="0"/>
                <a:cs typeface="Courier New" panose="02070309020205020404" pitchFamily="49" charset="0"/>
              </a:rPr>
              <a:t> מרכזיים</a:t>
            </a:r>
          </a:p>
        </p:txBody>
      </p:sp>
    </p:spTree>
    <p:extLst>
      <p:ext uri="{BB962C8B-B14F-4D97-AF65-F5344CB8AC3E}">
        <p14:creationId xmlns:p14="http://schemas.microsoft.com/office/powerpoint/2010/main" val="3577916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מציין מיקום תוכן 5">
            <a:extLst>
              <a:ext uri="{FF2B5EF4-FFF2-40B4-BE49-F238E27FC236}">
                <a16:creationId xmlns:a16="http://schemas.microsoft.com/office/drawing/2014/main" id="{0346155F-DEEC-3B52-F813-A16081475717}"/>
              </a:ext>
            </a:extLst>
          </p:cNvPr>
          <p:cNvPicPr>
            <a:picLocks noGrp="1" noChangeAspect="1"/>
          </p:cNvPicPr>
          <p:nvPr>
            <p:ph idx="1"/>
          </p:nvPr>
        </p:nvPicPr>
        <p:blipFill>
          <a:blip r:embed="rId2"/>
          <a:stretch>
            <a:fillRect/>
          </a:stretch>
        </p:blipFill>
        <p:spPr>
          <a:xfrm>
            <a:off x="4032220" y="1520393"/>
            <a:ext cx="7724774" cy="4895849"/>
          </a:xfrm>
          <a:effectLst>
            <a:reflection stA="0" endPos="65000" dist="50800" dir="5400000" sy="-100000" algn="bl" rotWithShape="0"/>
          </a:effectLst>
        </p:spPr>
      </p:pic>
      <p:sp>
        <p:nvSpPr>
          <p:cNvPr id="10" name="מלבן 9">
            <a:extLst>
              <a:ext uri="{FF2B5EF4-FFF2-40B4-BE49-F238E27FC236}">
                <a16:creationId xmlns:a16="http://schemas.microsoft.com/office/drawing/2014/main" id="{D1D6B3A1-2013-5E8C-AF4C-1706720240A6}"/>
              </a:ext>
            </a:extLst>
          </p:cNvPr>
          <p:cNvSpPr/>
          <p:nvPr/>
        </p:nvSpPr>
        <p:spPr>
          <a:xfrm>
            <a:off x="471044" y="2303213"/>
            <a:ext cx="3018408" cy="312493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Freeform 4">
            <a:extLst>
              <a:ext uri="{FF2B5EF4-FFF2-40B4-BE49-F238E27FC236}">
                <a16:creationId xmlns:a16="http://schemas.microsoft.com/office/drawing/2014/main" id="{F1D77A51-0E2F-C296-5407-A4E5F7FB96BB}"/>
              </a:ext>
            </a:extLst>
          </p:cNvPr>
          <p:cNvSpPr/>
          <p:nvPr/>
        </p:nvSpPr>
        <p:spPr>
          <a:xfrm>
            <a:off x="0" y="0"/>
            <a:ext cx="12192000" cy="1343841"/>
          </a:xfrm>
          <a:custGeom>
            <a:avLst/>
            <a:gdLst/>
            <a:ahLst/>
            <a:cxnLst/>
            <a:rect l="l" t="t" r="r" b="b"/>
            <a:pathLst>
              <a:path w="4766028" h="948992">
                <a:moveTo>
                  <a:pt x="0" y="0"/>
                </a:moveTo>
                <a:lnTo>
                  <a:pt x="4766028" y="0"/>
                </a:lnTo>
                <a:lnTo>
                  <a:pt x="4766028" y="948992"/>
                </a:lnTo>
                <a:lnTo>
                  <a:pt x="0" y="948992"/>
                </a:lnTo>
                <a:close/>
              </a:path>
            </a:pathLst>
          </a:custGeom>
          <a:solidFill>
            <a:srgbClr val="FFC000"/>
          </a:solidFill>
        </p:spPr>
        <p:txBody>
          <a:bodyPr/>
          <a:lstStyle/>
          <a:p>
            <a:endParaRPr lang="he-IL" sz="4400" dirty="0">
              <a:latin typeface="Courier New" panose="02070309020205020404" pitchFamily="49" charset="0"/>
              <a:cs typeface="Courier New" panose="02070309020205020404" pitchFamily="49" charset="0"/>
            </a:endParaRPr>
          </a:p>
        </p:txBody>
      </p:sp>
      <p:sp>
        <p:nvSpPr>
          <p:cNvPr id="3" name="כותרת 1">
            <a:extLst>
              <a:ext uri="{FF2B5EF4-FFF2-40B4-BE49-F238E27FC236}">
                <a16:creationId xmlns:a16="http://schemas.microsoft.com/office/drawing/2014/main" id="{F01C0345-F7FF-02E3-13C5-99DE62090D8D}"/>
              </a:ext>
            </a:extLst>
          </p:cNvPr>
          <p:cNvSpPr txBox="1">
            <a:spLocks/>
          </p:cNvSpPr>
          <p:nvPr/>
        </p:nvSpPr>
        <p:spPr>
          <a:xfrm>
            <a:off x="0" y="92923"/>
            <a:ext cx="1051560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b="1" dirty="0">
                <a:latin typeface="Courier New" panose="02070309020205020404" pitchFamily="49" charset="0"/>
                <a:cs typeface="Courier New" panose="02070309020205020404" pitchFamily="49" charset="0"/>
              </a:rPr>
              <a:t>תרשימים</a:t>
            </a:r>
          </a:p>
        </p:txBody>
      </p:sp>
      <p:pic>
        <p:nvPicPr>
          <p:cNvPr id="5" name="תמונה 4">
            <a:extLst>
              <a:ext uri="{FF2B5EF4-FFF2-40B4-BE49-F238E27FC236}">
                <a16:creationId xmlns:a16="http://schemas.microsoft.com/office/drawing/2014/main" id="{51068B23-84B0-9750-4F24-67F660D62175}"/>
              </a:ext>
            </a:extLst>
          </p:cNvPr>
          <p:cNvPicPr>
            <a:picLocks noChangeAspect="1"/>
          </p:cNvPicPr>
          <p:nvPr/>
        </p:nvPicPr>
        <p:blipFill>
          <a:blip r:embed="rId3"/>
          <a:stretch>
            <a:fillRect/>
          </a:stretch>
        </p:blipFill>
        <p:spPr>
          <a:xfrm>
            <a:off x="406115" y="92923"/>
            <a:ext cx="2540569" cy="1534160"/>
          </a:xfrm>
          <a:prstGeom prst="rect">
            <a:avLst/>
          </a:prstGeom>
        </p:spPr>
      </p:pic>
      <p:sp>
        <p:nvSpPr>
          <p:cNvPr id="4" name="מלבן 3">
            <a:extLst>
              <a:ext uri="{FF2B5EF4-FFF2-40B4-BE49-F238E27FC236}">
                <a16:creationId xmlns:a16="http://schemas.microsoft.com/office/drawing/2014/main" id="{0AB916EF-5B23-7914-E31D-EE3AA3AD9FAD}"/>
              </a:ext>
            </a:extLst>
          </p:cNvPr>
          <p:cNvSpPr/>
          <p:nvPr/>
        </p:nvSpPr>
        <p:spPr>
          <a:xfrm>
            <a:off x="-171584" y="3080852"/>
            <a:ext cx="4303664" cy="1569660"/>
          </a:xfrm>
          <a:prstGeom prst="rect">
            <a:avLst/>
          </a:prstGeom>
          <a:noFill/>
        </p:spPr>
        <p:txBody>
          <a:bodyPr wrap="squar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Activity Diagram</a:t>
            </a:r>
            <a:endParaRPr lang="he-IL"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802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5223198D-7199-9E85-CABB-F01BDA07F6C2}"/>
              </a:ext>
            </a:extLst>
          </p:cNvPr>
          <p:cNvPicPr>
            <a:picLocks noGrp="1" noChangeAspect="1"/>
          </p:cNvPicPr>
          <p:nvPr>
            <p:ph idx="1"/>
          </p:nvPr>
        </p:nvPicPr>
        <p:blipFill>
          <a:blip r:embed="rId2"/>
          <a:stretch>
            <a:fillRect/>
          </a:stretch>
        </p:blipFill>
        <p:spPr>
          <a:xfrm>
            <a:off x="3638939" y="495300"/>
            <a:ext cx="8142876" cy="5867400"/>
          </a:xfrm>
        </p:spPr>
      </p:pic>
      <p:sp>
        <p:nvSpPr>
          <p:cNvPr id="6" name="מלבן 5">
            <a:extLst>
              <a:ext uri="{FF2B5EF4-FFF2-40B4-BE49-F238E27FC236}">
                <a16:creationId xmlns:a16="http://schemas.microsoft.com/office/drawing/2014/main" id="{2AF61B9F-EF20-C893-8C04-3ADF9781DF29}"/>
              </a:ext>
            </a:extLst>
          </p:cNvPr>
          <p:cNvSpPr/>
          <p:nvPr/>
        </p:nvSpPr>
        <p:spPr>
          <a:xfrm>
            <a:off x="286778" y="1670632"/>
            <a:ext cx="2944759" cy="314269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a:extLst>
              <a:ext uri="{FF2B5EF4-FFF2-40B4-BE49-F238E27FC236}">
                <a16:creationId xmlns:a16="http://schemas.microsoft.com/office/drawing/2014/main" id="{C1823157-1B2B-7DD0-6570-0D7C5E13A395}"/>
              </a:ext>
            </a:extLst>
          </p:cNvPr>
          <p:cNvSpPr/>
          <p:nvPr/>
        </p:nvSpPr>
        <p:spPr>
          <a:xfrm>
            <a:off x="-52028" y="2457149"/>
            <a:ext cx="3622369" cy="1569660"/>
          </a:xfrm>
          <a:prstGeom prst="rect">
            <a:avLst/>
          </a:prstGeom>
          <a:noFill/>
        </p:spPr>
        <p:txBody>
          <a:bodyPr wrap="squar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Object Diagram</a:t>
            </a:r>
            <a:endParaRPr lang="he-IL"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24264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86B7AD4A-9A91-8991-4664-F79100E2BD43}"/>
              </a:ext>
            </a:extLst>
          </p:cNvPr>
          <p:cNvPicPr>
            <a:picLocks noGrp="1" noChangeAspect="1"/>
          </p:cNvPicPr>
          <p:nvPr>
            <p:ph idx="1"/>
          </p:nvPr>
        </p:nvPicPr>
        <p:blipFill>
          <a:blip r:embed="rId2"/>
          <a:stretch>
            <a:fillRect/>
          </a:stretch>
        </p:blipFill>
        <p:spPr>
          <a:xfrm>
            <a:off x="4488024" y="989045"/>
            <a:ext cx="7305938" cy="5131837"/>
          </a:xfrm>
        </p:spPr>
      </p:pic>
      <p:pic>
        <p:nvPicPr>
          <p:cNvPr id="2" name="תמונה 1">
            <a:extLst>
              <a:ext uri="{FF2B5EF4-FFF2-40B4-BE49-F238E27FC236}">
                <a16:creationId xmlns:a16="http://schemas.microsoft.com/office/drawing/2014/main" id="{31224365-D021-D0C8-70CB-9BA976B07F44}"/>
              </a:ext>
            </a:extLst>
          </p:cNvPr>
          <p:cNvPicPr>
            <a:picLocks noChangeAspect="1"/>
          </p:cNvPicPr>
          <p:nvPr/>
        </p:nvPicPr>
        <p:blipFill>
          <a:blip r:embed="rId3"/>
          <a:stretch>
            <a:fillRect/>
          </a:stretch>
        </p:blipFill>
        <p:spPr>
          <a:xfrm>
            <a:off x="349982" y="1859144"/>
            <a:ext cx="3822523" cy="3139712"/>
          </a:xfrm>
          <a:prstGeom prst="rect">
            <a:avLst/>
          </a:prstGeom>
        </p:spPr>
      </p:pic>
      <p:sp>
        <p:nvSpPr>
          <p:cNvPr id="3" name="מלבן 2">
            <a:extLst>
              <a:ext uri="{FF2B5EF4-FFF2-40B4-BE49-F238E27FC236}">
                <a16:creationId xmlns:a16="http://schemas.microsoft.com/office/drawing/2014/main" id="{1564BA64-6C77-8238-003C-AA61242B8DC5}"/>
              </a:ext>
            </a:extLst>
          </p:cNvPr>
          <p:cNvSpPr/>
          <p:nvPr/>
        </p:nvSpPr>
        <p:spPr>
          <a:xfrm>
            <a:off x="256667" y="2551837"/>
            <a:ext cx="4009152" cy="1569660"/>
          </a:xfrm>
          <a:prstGeom prst="rect">
            <a:avLst/>
          </a:prstGeom>
          <a:noFill/>
        </p:spPr>
        <p:txBody>
          <a:bodyPr wrap="squar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rPr>
              <a:t>Sequence Diagram 1</a:t>
            </a:r>
            <a:endParaRPr lang="he-IL" sz="48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22831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סבון">
  <a:themeElements>
    <a:clrScheme name="סבון">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סבון">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סבון">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16581B402A8F642B978165059849072" ma:contentTypeVersion="36" ma:contentTypeDescription="Create a new document." ma:contentTypeScope="" ma:versionID="3044dbd7d1bc422d02e207039e293a00">
  <xsd:schema xmlns:xsd="http://www.w3.org/2001/XMLSchema" xmlns:xs="http://www.w3.org/2001/XMLSchema" xmlns:p="http://schemas.microsoft.com/office/2006/metadata/properties" xmlns:ns3="c0197988-2d1a-4b7f-a265-eab1ea681e21" xmlns:ns4="01718bd2-6579-43bd-81eb-d040edd05ecc" targetNamespace="http://schemas.microsoft.com/office/2006/metadata/properties" ma:root="true" ma:fieldsID="c243e90c49f48d450878b749c14599c5" ns3:_="" ns4:_="">
    <xsd:import namespace="c0197988-2d1a-4b7f-a265-eab1ea681e21"/>
    <xsd:import namespace="01718bd2-6579-43bd-81eb-d040edd05ec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DateTaken" minOccurs="0"/>
                <xsd:element ref="ns3:MediaServiceSystemTags"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3:Teams_Channel_Section_Location"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197988-2d1a-4b7f-a265-eab1ea681e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ystemTags" ma:index="18" nillable="true" ma:displayName="MediaServiceSystemTags" ma:hidden="true" ma:internalName="MediaServiceSystemTags" ma:readOnly="true">
      <xsd:simpleType>
        <xsd:restriction base="dms:Note"/>
      </xsd:simpleType>
    </xsd:element>
    <xsd:element name="NotebookType" ma:index="19" nillable="true" ma:displayName="Notebook Type" ma:internalName="NotebookType">
      <xsd:simpleType>
        <xsd:restriction base="dms:Text"/>
      </xsd:simpleType>
    </xsd:element>
    <xsd:element name="FolderType" ma:index="20" nillable="true" ma:displayName="Folder Type" ma:internalName="FolderType">
      <xsd:simpleType>
        <xsd:restriction base="dms:Text"/>
      </xsd:simpleType>
    </xsd:element>
    <xsd:element name="CultureName" ma:index="21" nillable="true" ma:displayName="Culture Name" ma:internalName="CultureName">
      <xsd:simpleType>
        <xsd:restriction base="dms:Text"/>
      </xsd:simpleType>
    </xsd:element>
    <xsd:element name="AppVersion" ma:index="22" nillable="true" ma:displayName="App Version" ma:internalName="AppVersion">
      <xsd:simpleType>
        <xsd:restriction base="dms:Text"/>
      </xsd:simpleType>
    </xsd:element>
    <xsd:element name="TeamsChannelId" ma:index="23" nillable="true" ma:displayName="Teams Channel Id" ma:internalName="TeamsChannelId">
      <xsd:simpleType>
        <xsd:restriction base="dms:Text"/>
      </xsd:simpleType>
    </xsd:element>
    <xsd:element name="Owner" ma:index="24"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5" nillable="true" ma:displayName="Math Settings" ma:internalName="Math_Settings">
      <xsd:simpleType>
        <xsd:restriction base="dms:Text"/>
      </xsd:simpleType>
    </xsd:element>
    <xsd:element name="DefaultSectionNames" ma:index="26" nillable="true" ma:displayName="Default Section Names" ma:internalName="DefaultSectionNames">
      <xsd:simpleType>
        <xsd:restriction base="dms:Note">
          <xsd:maxLength value="255"/>
        </xsd:restriction>
      </xsd:simpleType>
    </xsd:element>
    <xsd:element name="Templates" ma:index="27" nillable="true" ma:displayName="Templates" ma:internalName="Templates">
      <xsd:simpleType>
        <xsd:restriction base="dms:Note">
          <xsd:maxLength value="255"/>
        </xsd:restriction>
      </xsd:simpleType>
    </xsd:element>
    <xsd:element name="Teachers" ma:index="28"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9"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0"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1" nillable="true" ma:displayName="Distribution Groups" ma:internalName="Distribution_Groups">
      <xsd:simpleType>
        <xsd:restriction base="dms:Note">
          <xsd:maxLength value="255"/>
        </xsd:restriction>
      </xsd:simpleType>
    </xsd:element>
    <xsd:element name="LMS_Mappings" ma:index="32" nillable="true" ma:displayName="LMS Mappings" ma:internalName="LMS_Mappings">
      <xsd:simpleType>
        <xsd:restriction base="dms:Note">
          <xsd:maxLength value="255"/>
        </xsd:restriction>
      </xsd:simpleType>
    </xsd:element>
    <xsd:element name="Invited_Teachers" ma:index="33" nillable="true" ma:displayName="Invited Teachers" ma:internalName="Invited_Teachers">
      <xsd:simpleType>
        <xsd:restriction base="dms:Note">
          <xsd:maxLength value="255"/>
        </xsd:restriction>
      </xsd:simpleType>
    </xsd:element>
    <xsd:element name="Invited_Students" ma:index="34" nillable="true" ma:displayName="Invited Students" ma:internalName="Invited_Students">
      <xsd:simpleType>
        <xsd:restriction base="dms:Note">
          <xsd:maxLength value="255"/>
        </xsd:restriction>
      </xsd:simpleType>
    </xsd:element>
    <xsd:element name="Self_Registration_Enabled" ma:index="35" nillable="true" ma:displayName="Self Registration Enabled" ma:internalName="Self_Registration_Enabled">
      <xsd:simpleType>
        <xsd:restriction base="dms:Boolean"/>
      </xsd:simpleType>
    </xsd:element>
    <xsd:element name="Has_Teacher_Only_SectionGroup" ma:index="36" nillable="true" ma:displayName="Has Teacher Only SectionGroup" ma:internalName="Has_Teacher_Only_SectionGroup">
      <xsd:simpleType>
        <xsd:restriction base="dms:Boolean"/>
      </xsd:simpleType>
    </xsd:element>
    <xsd:element name="Is_Collaboration_Space_Locked" ma:index="37" nillable="true" ma:displayName="Is Collaboration Space Locked" ma:internalName="Is_Collaboration_Space_Locked">
      <xsd:simpleType>
        <xsd:restriction base="dms:Boolean"/>
      </xsd:simpleType>
    </xsd:element>
    <xsd:element name="IsNotebookLocked" ma:index="38" nillable="true" ma:displayName="Is Notebook Locked" ma:internalName="IsNotebookLocked">
      <xsd:simpleType>
        <xsd:restriction base="dms:Boolean"/>
      </xsd:simpleType>
    </xsd:element>
    <xsd:element name="Teams_Channel_Section_Location" ma:index="39" nillable="true" ma:displayName="Teams Channel Section Location" ma:internalName="Teams_Channel_Section_Location">
      <xsd:simpleType>
        <xsd:restriction base="dms:Text"/>
      </xsd:simpleType>
    </xsd:element>
    <xsd:element name="_activity" ma:index="4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718bd2-6579-43bd-81eb-d040edd05ecc" elementFormDefault="qualified">
    <xsd:import namespace="http://schemas.microsoft.com/office/2006/documentManagement/types"/>
    <xsd:import namespace="http://schemas.microsoft.com/office/infopath/2007/PartnerControls"/>
    <xsd:element name="SharedWithUsers" ma:index="4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1" nillable="true" ma:displayName="Shared With Details" ma:internalName="SharedWithDetails" ma:readOnly="true">
      <xsd:simpleType>
        <xsd:restriction base="dms:Note">
          <xsd:maxLength value="255"/>
        </xsd:restriction>
      </xsd:simpleType>
    </xsd:element>
    <xsd:element name="SharingHintHash" ma:index="4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eams_Channel_Section_Location xmlns="c0197988-2d1a-4b7f-a265-eab1ea681e21" xsi:nil="true"/>
    <NotebookType xmlns="c0197988-2d1a-4b7f-a265-eab1ea681e21" xsi:nil="true"/>
    <Math_Settings xmlns="c0197988-2d1a-4b7f-a265-eab1ea681e21" xsi:nil="true"/>
    <DefaultSectionNames xmlns="c0197988-2d1a-4b7f-a265-eab1ea681e21" xsi:nil="true"/>
    <AppVersion xmlns="c0197988-2d1a-4b7f-a265-eab1ea681e21" xsi:nil="true"/>
    <TeamsChannelId xmlns="c0197988-2d1a-4b7f-a265-eab1ea681e21" xsi:nil="true"/>
    <Invited_Students xmlns="c0197988-2d1a-4b7f-a265-eab1ea681e21" xsi:nil="true"/>
    <Owner xmlns="c0197988-2d1a-4b7f-a265-eab1ea681e21">
      <UserInfo>
        <DisplayName/>
        <AccountId xsi:nil="true"/>
        <AccountType/>
      </UserInfo>
    </Owner>
    <Student_Groups xmlns="c0197988-2d1a-4b7f-a265-eab1ea681e21">
      <UserInfo>
        <DisplayName/>
        <AccountId xsi:nil="true"/>
        <AccountType/>
      </UserInfo>
    </Student_Groups>
    <Is_Collaboration_Space_Locked xmlns="c0197988-2d1a-4b7f-a265-eab1ea681e21" xsi:nil="true"/>
    <Teachers xmlns="c0197988-2d1a-4b7f-a265-eab1ea681e21">
      <UserInfo>
        <DisplayName/>
        <AccountId xsi:nil="true"/>
        <AccountType/>
      </UserInfo>
    </Teachers>
    <Students xmlns="c0197988-2d1a-4b7f-a265-eab1ea681e21">
      <UserInfo>
        <DisplayName/>
        <AccountId xsi:nil="true"/>
        <AccountType/>
      </UserInfo>
    </Students>
    <_activity xmlns="c0197988-2d1a-4b7f-a265-eab1ea681e21" xsi:nil="true"/>
    <LMS_Mappings xmlns="c0197988-2d1a-4b7f-a265-eab1ea681e21" xsi:nil="true"/>
    <Invited_Teachers xmlns="c0197988-2d1a-4b7f-a265-eab1ea681e21" xsi:nil="true"/>
    <IsNotebookLocked xmlns="c0197988-2d1a-4b7f-a265-eab1ea681e21" xsi:nil="true"/>
    <FolderType xmlns="c0197988-2d1a-4b7f-a265-eab1ea681e21" xsi:nil="true"/>
    <CultureName xmlns="c0197988-2d1a-4b7f-a265-eab1ea681e21" xsi:nil="true"/>
    <Distribution_Groups xmlns="c0197988-2d1a-4b7f-a265-eab1ea681e21" xsi:nil="true"/>
    <Self_Registration_Enabled xmlns="c0197988-2d1a-4b7f-a265-eab1ea681e21" xsi:nil="true"/>
    <Has_Teacher_Only_SectionGroup xmlns="c0197988-2d1a-4b7f-a265-eab1ea681e21" xsi:nil="true"/>
    <Templates xmlns="c0197988-2d1a-4b7f-a265-eab1ea681e21" xsi:nil="true"/>
  </documentManagement>
</p:properties>
</file>

<file path=customXml/itemProps1.xml><?xml version="1.0" encoding="utf-8"?>
<ds:datastoreItem xmlns:ds="http://schemas.openxmlformats.org/officeDocument/2006/customXml" ds:itemID="{25545680-3CBB-496E-B352-37B496878C79}">
  <ds:schemaRefs>
    <ds:schemaRef ds:uri="http://schemas.microsoft.com/sharepoint/v3/contenttype/forms"/>
  </ds:schemaRefs>
</ds:datastoreItem>
</file>

<file path=customXml/itemProps2.xml><?xml version="1.0" encoding="utf-8"?>
<ds:datastoreItem xmlns:ds="http://schemas.openxmlformats.org/officeDocument/2006/customXml" ds:itemID="{98A78525-79CE-4221-A42F-3F132C83F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197988-2d1a-4b7f-a265-eab1ea681e21"/>
    <ds:schemaRef ds:uri="01718bd2-6579-43bd-81eb-d040edd05e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166163-1407-4936-B160-1735DF2FF6E6}">
  <ds:schemaRefs>
    <ds:schemaRef ds:uri="http://schemas.microsoft.com/office/infopath/2007/PartnerControls"/>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01718bd2-6579-43bd-81eb-d040edd05ecc"/>
    <ds:schemaRef ds:uri="http://schemas.openxmlformats.org/package/2006/metadata/core-properties"/>
    <ds:schemaRef ds:uri="c0197988-2d1a-4b7f-a265-eab1ea681e21"/>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TM03457510[[fn=סבון]]</Template>
  <TotalTime>972</TotalTime>
  <Words>1325</Words>
  <Application>Microsoft Office PowerPoint</Application>
  <PresentationFormat>מסך רחב</PresentationFormat>
  <Paragraphs>128</Paragraphs>
  <Slides>25</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2</vt:i4>
      </vt:variant>
      <vt:variant>
        <vt:lpstr>כותרות שקופיות</vt:lpstr>
      </vt:variant>
      <vt:variant>
        <vt:i4>25</vt:i4>
      </vt:variant>
    </vt:vector>
  </HeadingPairs>
  <TitlesOfParts>
    <vt:vector size="35" baseType="lpstr">
      <vt:lpstr>Calibri</vt:lpstr>
      <vt:lpstr>Calibri Light</vt:lpstr>
      <vt:lpstr>Century Gothic</vt:lpstr>
      <vt:lpstr>Courier New</vt:lpstr>
      <vt:lpstr>Garamond</vt:lpstr>
      <vt:lpstr>SegoeUIVariable</vt:lpstr>
      <vt:lpstr>TT Milks Casual 700 One</vt:lpstr>
      <vt:lpstr>Wingdings 2</vt:lpstr>
      <vt:lpstr>סבון</vt:lpstr>
      <vt:lpstr>HDOfficeLightV0</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FitNow</dc:title>
  <dc:creator>אוראל דיין</dc:creator>
  <cp:lastModifiedBy>יונתן בוריצקי</cp:lastModifiedBy>
  <cp:revision>12</cp:revision>
  <dcterms:created xsi:type="dcterms:W3CDTF">2024-02-26T09:17:34Z</dcterms:created>
  <dcterms:modified xsi:type="dcterms:W3CDTF">2024-02-29T07:05:54Z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0x010100F16581B402A8F642B978165059849072</vt:lpwstr>
  </property>
</Properties>
</file>